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xls" ContentType="application/vnd.ms-exce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56" r:id="rId3"/>
    <p:sldId id="258" r:id="rId4"/>
    <p:sldId id="259" r:id="rId5"/>
    <p:sldId id="260" r:id="rId6"/>
    <p:sldId id="261" r:id="rId7"/>
    <p:sldId id="262" r:id="rId8"/>
    <p:sldId id="266" r:id="rId9"/>
    <p:sldId id="268" r:id="rId10"/>
    <p:sldId id="264" r:id="rId11"/>
    <p:sldId id="269" r:id="rId1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90" y="-3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E566B8-06D4-414D-80F2-E463C877C322}" type="slidenum">
              <a:rPr lang="en-AU"/>
              <a:pPr>
                <a:defRPr/>
              </a:pPr>
              <a:t>‹#›</a:t>
            </a:fld>
            <a:endParaRPr lang="en-A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3B8C72-167D-4935-B3EE-9123FEB9AD28}" type="slidenum">
              <a:rPr lang="en-AU"/>
              <a:pPr>
                <a:defRPr/>
              </a:pPr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DE2682-0826-441D-AB0D-832B9B0C4858}" type="slidenum">
              <a:rPr lang="en-AU"/>
              <a:pPr>
                <a:defRPr/>
              </a:pPr>
              <a:t>‹#›</a:t>
            </a:fld>
            <a:endParaRPr lang="en-A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ED41B7-6E0B-4B88-91FB-FA36A4DA7E0F}" type="slidenum">
              <a:rPr lang="en-AU"/>
              <a:pPr>
                <a:defRPr/>
              </a:pPr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387AC3-2D0A-479F-9296-DF850B4618D0}" type="slidenum">
              <a:rPr lang="en-AU"/>
              <a:pPr>
                <a:defRPr/>
              </a:pPr>
              <a:t>‹#›</a:t>
            </a:fld>
            <a:endParaRPr lang="en-A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2FBCA8-212A-4AE2-ADB7-EA505F1F28D5}" type="slidenum">
              <a:rPr lang="en-AU"/>
              <a:pPr>
                <a:defRPr/>
              </a:pPr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B1DB98-10DC-459C-8FF5-D763F92537A3}" type="slidenum">
              <a:rPr lang="en-AU"/>
              <a:pPr>
                <a:defRPr/>
              </a:pPr>
              <a:t>‹#›</a:t>
            </a:fld>
            <a:endParaRPr lang="en-AU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9CC9D4-2EBB-4462-BF53-C48C715FE0B0}" type="slidenum">
              <a:rPr lang="en-AU"/>
              <a:pPr>
                <a:defRPr/>
              </a:pPr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EB1E77-9A64-4CB4-BB49-43AC70E141A1}" type="slidenum">
              <a:rPr lang="en-AU"/>
              <a:pPr>
                <a:defRPr/>
              </a:pPr>
              <a:t>‹#›</a:t>
            </a:fld>
            <a:endParaRPr lang="en-AU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1C424A-82C6-4D19-8883-17F9E8555906}" type="slidenum">
              <a:rPr lang="en-AU"/>
              <a:pPr>
                <a:defRPr/>
              </a:pPr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38685D-A136-43F6-8A87-776F1E76E4E3}" type="slidenum">
              <a:rPr lang="en-AU"/>
              <a:pPr>
                <a:defRPr/>
              </a:pPr>
              <a:t>‹#›</a:t>
            </a:fld>
            <a:endParaRPr lang="en-AU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5F79B7-7F53-453D-8B85-F7785E095BEC}" type="slidenum">
              <a:rPr lang="en-AU"/>
              <a:pPr>
                <a:defRPr/>
              </a:pPr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71727E-471F-4AE3-9517-7CDE161BCB82}" type="slidenum">
              <a:rPr lang="en-AU"/>
              <a:pPr>
                <a:defRPr/>
              </a:pPr>
              <a:t>‹#›</a:t>
            </a:fld>
            <a:endParaRPr lang="en-AU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B11B26-5AB8-414D-9175-AB33BD9F70AB}" type="slidenum">
              <a:rPr lang="en-AU"/>
              <a:pPr>
                <a:defRPr/>
              </a:pPr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87E654-2F3B-4F4D-9349-4EDC2879A75E}" type="slidenum">
              <a:rPr lang="en-AU"/>
              <a:pPr>
                <a:defRPr/>
              </a:pPr>
              <a:t>‹#›</a:t>
            </a:fld>
            <a:endParaRPr lang="en-AU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B94A3E-EBA9-4638-B9AC-84163019FC3C}" type="slidenum">
              <a:rPr lang="en-AU"/>
              <a:pPr>
                <a:defRPr/>
              </a:pPr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AU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1B7127-F4C0-4A2B-80FA-9111E3713C1F}" type="slidenum">
              <a:rPr lang="en-AU"/>
              <a:pPr>
                <a:defRPr/>
              </a:pPr>
              <a:t>‹#›</a:t>
            </a:fld>
            <a:endParaRPr lang="en-AU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06DA48-FE1D-412A-989A-39A9CBED90A9}" type="slidenum">
              <a:rPr lang="en-AU"/>
              <a:pPr>
                <a:defRPr/>
              </a:pPr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6FA075-CC3A-4478-8643-83692164ACB6}" type="slidenum">
              <a:rPr lang="en-AU"/>
              <a:pPr>
                <a:defRPr/>
              </a:pPr>
              <a:t>‹#›</a:t>
            </a:fld>
            <a:endParaRPr lang="en-A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B9DA32-BDCC-43BD-ADB4-640C161EC53B}" type="slidenum">
              <a:rPr lang="en-AU"/>
              <a:pPr>
                <a:defRPr/>
              </a:pPr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4ECB14-97ED-4A64-B94B-44C3DEC50557}" type="slidenum">
              <a:rPr lang="en-AU"/>
              <a:pPr>
                <a:defRPr/>
              </a:pPr>
              <a:t>‹#›</a:t>
            </a:fld>
            <a:endParaRPr lang="en-A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C0332A-1150-4305-A428-58BC5FB54253}" type="slidenum">
              <a:rPr lang="en-AU"/>
              <a:pPr>
                <a:defRPr/>
              </a:pPr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AU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95288" y="623728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C338654-879D-4A51-A551-5B1C61C3EB34}" type="slidenum">
              <a:rPr lang="en-AU"/>
              <a:pPr>
                <a:defRPr/>
              </a:pPr>
              <a:t>‹#›</a:t>
            </a:fld>
            <a:endParaRPr lang="en-A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842391E-F77A-49CF-A8FB-70F8B94B1355}" type="slidenum">
              <a:rPr lang="en-AU"/>
              <a:pPr>
                <a:defRPr/>
              </a:pPr>
              <a:t>‹#›</a:t>
            </a:fld>
            <a:endParaRPr lang="en-A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Chart1.xls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Chart2.xls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Chart3.xls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Chart4.xls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.v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Chart5.xls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5.v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Chart6.xls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6.v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Chart7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Chart8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Chart9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Chart10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/>
          </p:cNvSpPr>
          <p:nvPr>
            <p:ph type="ctrTitle"/>
          </p:nvPr>
        </p:nvSpPr>
        <p:spPr>
          <a:xfrm>
            <a:off x="755650" y="2276475"/>
            <a:ext cx="7772400" cy="1470025"/>
          </a:xfrm>
        </p:spPr>
        <p:txBody>
          <a:bodyPr/>
          <a:lstStyle/>
          <a:p>
            <a:r>
              <a:rPr lang="en-US" smtClean="0"/>
              <a:t>evaluations</a:t>
            </a:r>
            <a:br>
              <a:rPr lang="en-US" smtClean="0"/>
            </a:br>
            <a:r>
              <a:rPr lang="en-US" sz="2800" smtClean="0"/>
              <a:t>Eddie Gallagher 2013</a:t>
            </a:r>
            <a:endParaRPr lang="en-AU" sz="2800" smtClean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 fontScale="85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 smtClean="0"/>
              <a:t>The following data comes from parents in a number of different groups in different agencies in Melbourne.  They don’t show drop-outs or those who failed to complete both questionnaires properly.</a:t>
            </a:r>
            <a:endParaRPr lang="en-AU" dirty="0"/>
          </a:p>
        </p:txBody>
      </p:sp>
      <p:sp>
        <p:nvSpPr>
          <p:cNvPr id="4" name="Rectangle 3"/>
          <p:cNvSpPr/>
          <p:nvPr/>
        </p:nvSpPr>
        <p:spPr>
          <a:xfrm>
            <a:off x="1619672" y="1052736"/>
            <a:ext cx="5947526" cy="923330"/>
          </a:xfrm>
          <a:prstGeom prst="rect">
            <a:avLst/>
          </a:prstGeom>
          <a:noFill/>
          <a:effectLst>
            <a:glow rad="228600">
              <a:schemeClr val="accent1">
                <a:satMod val="175000"/>
                <a:alpha val="40000"/>
              </a:schemeClr>
            </a:glow>
            <a:reflection blurRad="6350" stA="50000" endA="300" endPos="55500" dist="101600" dir="5400000" sy="-100000" algn="bl" rotWithShape="0"/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+mn-lt"/>
                <a:cs typeface="+mn-cs"/>
              </a:rPr>
              <a:t>Who’s in Charge? </a:t>
            </a:r>
            <a:endParaRPr lang="en-AU" sz="5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7088" y="620713"/>
            <a:ext cx="7772400" cy="893762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3200" dirty="0" smtClean="0"/>
              <a:t>I feel able to cope with my child’s behaviour  </a:t>
            </a:r>
            <a:r>
              <a:rPr lang="en-US" sz="3100" dirty="0" smtClean="0"/>
              <a:t>N=106</a:t>
            </a:r>
            <a:endParaRPr lang="en-AU" sz="31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41888"/>
            <a:ext cx="6400800" cy="696912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AU" dirty="0"/>
          </a:p>
        </p:txBody>
      </p:sp>
      <p:graphicFrame>
        <p:nvGraphicFramePr>
          <p:cNvPr id="3076" name="Chart 3"/>
          <p:cNvGraphicFramePr>
            <a:graphicFrameLocks/>
          </p:cNvGraphicFramePr>
          <p:nvPr/>
        </p:nvGraphicFramePr>
        <p:xfrm>
          <a:off x="1065213" y="1577975"/>
          <a:ext cx="6605587" cy="4165600"/>
        </p:xfrm>
        <a:graphic>
          <a:graphicData uri="http://schemas.openxmlformats.org/presentationml/2006/ole">
            <p:oleObj spid="_x0000_s3076" r:id="rId3" imgW="6602540" imgH="4163929" progId="Excel.Chart.8">
              <p:embed/>
            </p:oleObj>
          </a:graphicData>
        </a:graphic>
      </p:graphicFrame>
      <p:sp>
        <p:nvSpPr>
          <p:cNvPr id="3077" name="TextBox 4"/>
          <p:cNvSpPr txBox="1">
            <a:spLocks noChangeArrowheads="1"/>
          </p:cNvSpPr>
          <p:nvPr/>
        </p:nvSpPr>
        <p:spPr bwMode="auto">
          <a:xfrm>
            <a:off x="2195513" y="115888"/>
            <a:ext cx="49688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i="1">
                <a:latin typeface="Calibri" pitchFamily="34" charset="0"/>
              </a:rPr>
              <a:t>Who’s in Charge?    </a:t>
            </a:r>
            <a:r>
              <a:rPr lang="en-US">
                <a:latin typeface="Calibri" pitchFamily="34" charset="0"/>
              </a:rPr>
              <a:t>evaluation</a:t>
            </a:r>
            <a:endParaRPr lang="en-AU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ctrTitle"/>
          </p:nvPr>
        </p:nvSpPr>
        <p:spPr>
          <a:xfrm>
            <a:off x="827088" y="476250"/>
            <a:ext cx="7772400" cy="1038225"/>
          </a:xfrm>
        </p:spPr>
        <p:txBody>
          <a:bodyPr/>
          <a:lstStyle/>
          <a:p>
            <a:r>
              <a:rPr lang="en-US" sz="3200" smtClean="0"/>
              <a:t>Things are getting better  </a:t>
            </a:r>
            <a:r>
              <a:rPr lang="en-US" sz="2800" smtClean="0"/>
              <a:t>N=100</a:t>
            </a:r>
            <a:endParaRPr lang="en-AU" sz="2800" smtClean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41888"/>
            <a:ext cx="6400800" cy="696912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AU" dirty="0"/>
          </a:p>
        </p:txBody>
      </p:sp>
      <p:graphicFrame>
        <p:nvGraphicFramePr>
          <p:cNvPr id="4100" name="Chart 3"/>
          <p:cNvGraphicFramePr>
            <a:graphicFrameLocks/>
          </p:cNvGraphicFramePr>
          <p:nvPr/>
        </p:nvGraphicFramePr>
        <p:xfrm>
          <a:off x="1065213" y="1346200"/>
          <a:ext cx="6605587" cy="4165600"/>
        </p:xfrm>
        <a:graphic>
          <a:graphicData uri="http://schemas.openxmlformats.org/presentationml/2006/ole">
            <p:oleObj spid="_x0000_s4100" r:id="rId3" imgW="6602540" imgH="4163929" progId="Excel.Chart.8">
              <p:embed/>
            </p:oleObj>
          </a:graphicData>
        </a:graphic>
      </p:graphicFrame>
      <p:sp>
        <p:nvSpPr>
          <p:cNvPr id="4101" name="TextBox 4"/>
          <p:cNvSpPr txBox="1">
            <a:spLocks noChangeArrowheads="1"/>
          </p:cNvSpPr>
          <p:nvPr/>
        </p:nvSpPr>
        <p:spPr bwMode="auto">
          <a:xfrm>
            <a:off x="2195513" y="115888"/>
            <a:ext cx="49688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i="1">
                <a:latin typeface="Calibri" pitchFamily="34" charset="0"/>
              </a:rPr>
              <a:t>Who’s in Charge?    </a:t>
            </a:r>
            <a:r>
              <a:rPr lang="en-US">
                <a:latin typeface="Calibri" pitchFamily="34" charset="0"/>
              </a:rPr>
              <a:t>evaluation</a:t>
            </a:r>
            <a:endParaRPr lang="en-AU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ctrTitle"/>
          </p:nvPr>
        </p:nvSpPr>
        <p:spPr>
          <a:xfrm>
            <a:off x="827088" y="620713"/>
            <a:ext cx="7772400" cy="893762"/>
          </a:xfrm>
        </p:spPr>
        <p:txBody>
          <a:bodyPr/>
          <a:lstStyle/>
          <a:p>
            <a:r>
              <a:rPr lang="en-US" sz="3200" smtClean="0"/>
              <a:t> I feel stressed or anxious   </a:t>
            </a:r>
            <a:r>
              <a:rPr lang="en-US" sz="2800" smtClean="0"/>
              <a:t>N=105</a:t>
            </a:r>
            <a:endParaRPr lang="en-AU" sz="2800" smtClean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41888"/>
            <a:ext cx="6400800" cy="696912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AU" dirty="0"/>
          </a:p>
        </p:txBody>
      </p:sp>
      <p:graphicFrame>
        <p:nvGraphicFramePr>
          <p:cNvPr id="5124" name="Chart 3"/>
          <p:cNvGraphicFramePr>
            <a:graphicFrameLocks/>
          </p:cNvGraphicFramePr>
          <p:nvPr/>
        </p:nvGraphicFramePr>
        <p:xfrm>
          <a:off x="1065213" y="1577975"/>
          <a:ext cx="6605587" cy="4165600"/>
        </p:xfrm>
        <a:graphic>
          <a:graphicData uri="http://schemas.openxmlformats.org/presentationml/2006/ole">
            <p:oleObj spid="_x0000_s5124" r:id="rId3" imgW="6602540" imgH="4163929" progId="Excel.Chart.8">
              <p:embed/>
            </p:oleObj>
          </a:graphicData>
        </a:graphic>
      </p:graphicFrame>
      <p:sp>
        <p:nvSpPr>
          <p:cNvPr id="5125" name="TextBox 4"/>
          <p:cNvSpPr txBox="1">
            <a:spLocks noChangeArrowheads="1"/>
          </p:cNvSpPr>
          <p:nvPr/>
        </p:nvSpPr>
        <p:spPr bwMode="auto">
          <a:xfrm>
            <a:off x="2195513" y="115888"/>
            <a:ext cx="49688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i="1">
                <a:latin typeface="Calibri" pitchFamily="34" charset="0"/>
              </a:rPr>
              <a:t>Who’s in Charge?    </a:t>
            </a:r>
            <a:r>
              <a:rPr lang="en-US">
                <a:latin typeface="Calibri" pitchFamily="34" charset="0"/>
              </a:rPr>
              <a:t>evaluation</a:t>
            </a:r>
            <a:endParaRPr lang="en-AU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ctrTitle"/>
          </p:nvPr>
        </p:nvSpPr>
        <p:spPr>
          <a:xfrm>
            <a:off x="827088" y="620713"/>
            <a:ext cx="7772400" cy="893762"/>
          </a:xfrm>
        </p:spPr>
        <p:txBody>
          <a:bodyPr/>
          <a:lstStyle/>
          <a:p>
            <a:r>
              <a:rPr lang="en-US" sz="3200" smtClean="0"/>
              <a:t> I feel my health is suffering    </a:t>
            </a:r>
            <a:r>
              <a:rPr lang="en-US" sz="2800" smtClean="0"/>
              <a:t>N=105</a:t>
            </a:r>
            <a:endParaRPr lang="en-AU" sz="2800" smtClean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41888"/>
            <a:ext cx="6400800" cy="696912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AU" dirty="0"/>
          </a:p>
        </p:txBody>
      </p:sp>
      <p:graphicFrame>
        <p:nvGraphicFramePr>
          <p:cNvPr id="6148" name="Chart 3"/>
          <p:cNvGraphicFramePr>
            <a:graphicFrameLocks/>
          </p:cNvGraphicFramePr>
          <p:nvPr/>
        </p:nvGraphicFramePr>
        <p:xfrm>
          <a:off x="1065213" y="1577975"/>
          <a:ext cx="6605587" cy="4165600"/>
        </p:xfrm>
        <a:graphic>
          <a:graphicData uri="http://schemas.openxmlformats.org/presentationml/2006/ole">
            <p:oleObj spid="_x0000_s6148" r:id="rId3" imgW="6602540" imgH="4163929" progId="Excel.Chart.8">
              <p:embed/>
            </p:oleObj>
          </a:graphicData>
        </a:graphic>
      </p:graphicFrame>
      <p:sp>
        <p:nvSpPr>
          <p:cNvPr id="6149" name="TextBox 4"/>
          <p:cNvSpPr txBox="1">
            <a:spLocks noChangeArrowheads="1"/>
          </p:cNvSpPr>
          <p:nvPr/>
        </p:nvSpPr>
        <p:spPr bwMode="auto">
          <a:xfrm>
            <a:off x="2195513" y="115888"/>
            <a:ext cx="49688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i="1">
                <a:latin typeface="Calibri" pitchFamily="34" charset="0"/>
              </a:rPr>
              <a:t>Who’s in Charge?    </a:t>
            </a:r>
            <a:r>
              <a:rPr lang="en-US">
                <a:latin typeface="Calibri" pitchFamily="34" charset="0"/>
              </a:rPr>
              <a:t>evaluation</a:t>
            </a:r>
            <a:endParaRPr lang="en-AU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ctrTitle"/>
          </p:nvPr>
        </p:nvSpPr>
        <p:spPr>
          <a:xfrm>
            <a:off x="827088" y="620713"/>
            <a:ext cx="7772400" cy="893762"/>
          </a:xfrm>
        </p:spPr>
        <p:txBody>
          <a:bodyPr/>
          <a:lstStyle/>
          <a:p>
            <a:r>
              <a:rPr lang="en-US" sz="3200" smtClean="0"/>
              <a:t> I feel depressed or very unhappy  </a:t>
            </a:r>
            <a:r>
              <a:rPr lang="en-US" sz="2800" smtClean="0"/>
              <a:t>N=105</a:t>
            </a:r>
            <a:endParaRPr lang="en-AU" sz="2800" smtClean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41888"/>
            <a:ext cx="6400800" cy="696912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AU" dirty="0"/>
          </a:p>
        </p:txBody>
      </p:sp>
      <p:graphicFrame>
        <p:nvGraphicFramePr>
          <p:cNvPr id="7172" name="Chart 3"/>
          <p:cNvGraphicFramePr>
            <a:graphicFrameLocks/>
          </p:cNvGraphicFramePr>
          <p:nvPr/>
        </p:nvGraphicFramePr>
        <p:xfrm>
          <a:off x="1065213" y="1577975"/>
          <a:ext cx="6797675" cy="4165600"/>
        </p:xfrm>
        <a:graphic>
          <a:graphicData uri="http://schemas.openxmlformats.org/presentationml/2006/ole">
            <p:oleObj spid="_x0000_s7172" r:id="rId3" imgW="6797629" imgH="4163929" progId="Excel.Chart.8">
              <p:embed/>
            </p:oleObj>
          </a:graphicData>
        </a:graphic>
      </p:graphicFrame>
      <p:sp>
        <p:nvSpPr>
          <p:cNvPr id="7173" name="TextBox 4"/>
          <p:cNvSpPr txBox="1">
            <a:spLocks noChangeArrowheads="1"/>
          </p:cNvSpPr>
          <p:nvPr/>
        </p:nvSpPr>
        <p:spPr bwMode="auto">
          <a:xfrm>
            <a:off x="2195513" y="115888"/>
            <a:ext cx="49688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i="1">
                <a:latin typeface="Calibri" pitchFamily="34" charset="0"/>
              </a:rPr>
              <a:t>Who’s in Charge?    </a:t>
            </a:r>
            <a:r>
              <a:rPr lang="en-US">
                <a:latin typeface="Calibri" pitchFamily="34" charset="0"/>
              </a:rPr>
              <a:t>evaluation</a:t>
            </a:r>
            <a:endParaRPr lang="en-AU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7088" y="620713"/>
            <a:ext cx="7772400" cy="893762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3200" dirty="0" smtClean="0"/>
              <a:t>  I feel I have good support with this issue  </a:t>
            </a:r>
            <a:r>
              <a:rPr lang="en-US" sz="3100" dirty="0" smtClean="0"/>
              <a:t>N=107</a:t>
            </a:r>
            <a:endParaRPr lang="en-AU" sz="31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41888"/>
            <a:ext cx="6400800" cy="696912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AU" dirty="0"/>
          </a:p>
        </p:txBody>
      </p:sp>
      <p:graphicFrame>
        <p:nvGraphicFramePr>
          <p:cNvPr id="8196" name="Chart 3"/>
          <p:cNvGraphicFramePr>
            <a:graphicFrameLocks/>
          </p:cNvGraphicFramePr>
          <p:nvPr/>
        </p:nvGraphicFramePr>
        <p:xfrm>
          <a:off x="1065213" y="1506538"/>
          <a:ext cx="6605587" cy="4165600"/>
        </p:xfrm>
        <a:graphic>
          <a:graphicData uri="http://schemas.openxmlformats.org/presentationml/2006/ole">
            <p:oleObj spid="_x0000_s8196" r:id="rId3" imgW="6602540" imgH="4163929" progId="Excel.Chart.8">
              <p:embed/>
            </p:oleObj>
          </a:graphicData>
        </a:graphic>
      </p:graphicFrame>
      <p:sp>
        <p:nvSpPr>
          <p:cNvPr id="8197" name="TextBox 4"/>
          <p:cNvSpPr txBox="1">
            <a:spLocks noChangeArrowheads="1"/>
          </p:cNvSpPr>
          <p:nvPr/>
        </p:nvSpPr>
        <p:spPr bwMode="auto">
          <a:xfrm>
            <a:off x="2195513" y="115888"/>
            <a:ext cx="49688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i="1">
                <a:latin typeface="Calibri" pitchFamily="34" charset="0"/>
              </a:rPr>
              <a:t>Who’s in Charge?    </a:t>
            </a:r>
            <a:r>
              <a:rPr lang="en-US">
                <a:latin typeface="Calibri" pitchFamily="34" charset="0"/>
              </a:rPr>
              <a:t>evaluation</a:t>
            </a:r>
            <a:endParaRPr lang="en-AU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Any physical abuse </a:t>
            </a:r>
            <a:r>
              <a:rPr lang="en-US" sz="3100" smtClean="0"/>
              <a:t>past 2 months, </a:t>
            </a:r>
            <a:r>
              <a:rPr lang="en-US" sz="2800" smtClean="0"/>
              <a:t>N=117</a:t>
            </a:r>
          </a:p>
        </p:txBody>
      </p:sp>
      <p:graphicFrame>
        <p:nvGraphicFramePr>
          <p:cNvPr id="9219" name="Content Placeholder 3"/>
          <p:cNvGraphicFramePr>
            <a:graphicFrameLocks noGrp="1"/>
          </p:cNvGraphicFramePr>
          <p:nvPr>
            <p:ph idx="1"/>
          </p:nvPr>
        </p:nvGraphicFramePr>
        <p:xfrm>
          <a:off x="488950" y="1506538"/>
          <a:ext cx="8331200" cy="5645150"/>
        </p:xfrm>
        <a:graphic>
          <a:graphicData uri="http://schemas.openxmlformats.org/presentationml/2006/ole">
            <p:oleObj spid="_x0000_s9219" r:id="rId3" imgW="8333954" imgH="5645385" progId="Excel.Char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Destroyed property </a:t>
            </a:r>
            <a:r>
              <a:rPr lang="en-US" sz="2800" smtClean="0"/>
              <a:t>N=109</a:t>
            </a:r>
          </a:p>
        </p:txBody>
      </p:sp>
      <p:graphicFrame>
        <p:nvGraphicFramePr>
          <p:cNvPr id="10243" name="Content Placeholder 3"/>
          <p:cNvGraphicFramePr>
            <a:graphicFrameLocks noGrp="1"/>
          </p:cNvGraphicFramePr>
          <p:nvPr>
            <p:ph idx="1"/>
          </p:nvPr>
        </p:nvGraphicFramePr>
        <p:xfrm>
          <a:off x="488950" y="1506538"/>
          <a:ext cx="8331200" cy="5645150"/>
        </p:xfrm>
        <a:graphic>
          <a:graphicData uri="http://schemas.openxmlformats.org/presentationml/2006/ole">
            <p:oleObj spid="_x0000_s10243" r:id="rId3" imgW="8333954" imgH="5645385" progId="Excel.Char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Verbal abuse of parent </a:t>
            </a:r>
            <a:r>
              <a:rPr lang="en-US" sz="2800" smtClean="0"/>
              <a:t>N=109</a:t>
            </a:r>
          </a:p>
        </p:txBody>
      </p:sp>
      <p:graphicFrame>
        <p:nvGraphicFramePr>
          <p:cNvPr id="11267" name="Content Placeholder 3"/>
          <p:cNvGraphicFramePr>
            <a:graphicFrameLocks noGrp="1"/>
          </p:cNvGraphicFramePr>
          <p:nvPr>
            <p:ph idx="1"/>
          </p:nvPr>
        </p:nvGraphicFramePr>
        <p:xfrm>
          <a:off x="488950" y="1506538"/>
          <a:ext cx="8331200" cy="5645150"/>
        </p:xfrm>
        <a:graphic>
          <a:graphicData uri="http://schemas.openxmlformats.org/presentationml/2006/ole">
            <p:oleObj spid="_x0000_s11267" r:id="rId3" imgW="8333954" imgH="5645385" progId="Excel.Char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Yelled at parent         </a:t>
            </a:r>
            <a:r>
              <a:rPr lang="en-US" sz="2800" smtClean="0"/>
              <a:t>N=108</a:t>
            </a:r>
          </a:p>
        </p:txBody>
      </p:sp>
      <p:graphicFrame>
        <p:nvGraphicFramePr>
          <p:cNvPr id="12291" name="Content Placeholder 3"/>
          <p:cNvGraphicFramePr>
            <a:graphicFrameLocks noGrp="1"/>
          </p:cNvGraphicFramePr>
          <p:nvPr>
            <p:ph idx="1"/>
          </p:nvPr>
        </p:nvGraphicFramePr>
        <p:xfrm>
          <a:off x="488950" y="1506538"/>
          <a:ext cx="8331200" cy="5645150"/>
        </p:xfrm>
        <a:graphic>
          <a:graphicData uri="http://schemas.openxmlformats.org/presentationml/2006/ole">
            <p:oleObj spid="_x0000_s12291" r:id="rId3" imgW="8333954" imgH="5645385" progId="Excel.Char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1754</TotalTime>
  <Words>136</Words>
  <Application>Microsoft Office PowerPoint</Application>
  <PresentationFormat>On-screen Show (4:3)</PresentationFormat>
  <Paragraphs>19</Paragraphs>
  <Slides>11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Calibri</vt:lpstr>
      <vt:lpstr>Arial</vt:lpstr>
      <vt:lpstr>Office Theme</vt:lpstr>
      <vt:lpstr>Microsoft Office Excel Chart</vt:lpstr>
      <vt:lpstr>evaluations Eddie Gallagher 2013</vt:lpstr>
      <vt:lpstr>I feel able to cope with my child’s behaviour  N=106</vt:lpstr>
      <vt:lpstr>Things are getting better  N=100</vt:lpstr>
      <vt:lpstr> I feel stressed or anxious   N=105</vt:lpstr>
      <vt:lpstr> I feel my health is suffering    N=105</vt:lpstr>
      <vt:lpstr> I feel depressed or very unhappy  N=105</vt:lpstr>
      <vt:lpstr>  I feel I have good support with this issue  N=107</vt:lpstr>
      <vt:lpstr>Any physical abuse past 2 months, N=117</vt:lpstr>
      <vt:lpstr>Destroyed property N=109</vt:lpstr>
      <vt:lpstr>Verbal abuse of parent N=109</vt:lpstr>
      <vt:lpstr>Yelled at parent         N=108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 feel able to cope with my child’s behaviour  (N=106)</dc:title>
  <dc:creator>Eddie Gallagher</dc:creator>
  <cp:lastModifiedBy>Eddie Gallagher</cp:lastModifiedBy>
  <cp:revision>62</cp:revision>
  <dcterms:created xsi:type="dcterms:W3CDTF">2013-04-01T08:55:26Z</dcterms:created>
  <dcterms:modified xsi:type="dcterms:W3CDTF">2014-11-29T03:35:46Z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uthorSkypeName">
    <vt:lpwstr>eddieogallagher</vt:lpwstr>
  </property>
</Properties>
</file>