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32" r:id="rId1"/>
  </p:sldMasterIdLst>
  <p:notesMasterIdLst>
    <p:notesMasterId r:id="rId27"/>
  </p:notesMasterIdLst>
  <p:sldIdLst>
    <p:sldId id="256" r:id="rId2"/>
    <p:sldId id="257" r:id="rId3"/>
    <p:sldId id="258" r:id="rId4"/>
    <p:sldId id="260" r:id="rId5"/>
    <p:sldId id="259" r:id="rId6"/>
    <p:sldId id="261" r:id="rId7"/>
    <p:sldId id="262" r:id="rId8"/>
    <p:sldId id="276" r:id="rId9"/>
    <p:sldId id="263" r:id="rId10"/>
    <p:sldId id="264" r:id="rId11"/>
    <p:sldId id="268" r:id="rId12"/>
    <p:sldId id="265" r:id="rId13"/>
    <p:sldId id="266" r:id="rId14"/>
    <p:sldId id="269" r:id="rId15"/>
    <p:sldId id="267" r:id="rId16"/>
    <p:sldId id="270" r:id="rId17"/>
    <p:sldId id="271" r:id="rId18"/>
    <p:sldId id="272" r:id="rId19"/>
    <p:sldId id="273" r:id="rId20"/>
    <p:sldId id="275" r:id="rId21"/>
    <p:sldId id="277" r:id="rId22"/>
    <p:sldId id="278" r:id="rId23"/>
    <p:sldId id="279" r:id="rId24"/>
    <p:sldId id="280"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90" autoAdjust="0"/>
  </p:normalViewPr>
  <p:slideViewPr>
    <p:cSldViewPr>
      <p:cViewPr varScale="1">
        <p:scale>
          <a:sx n="85" d="100"/>
          <a:sy n="85" d="100"/>
        </p:scale>
        <p:origin x="-70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6C08B2-E3E3-48EF-B9C7-50D90FBF7BFA}" type="doc">
      <dgm:prSet loTypeId="urn:microsoft.com/office/officeart/2005/8/layout/pyramid1" loCatId="pyramid" qsTypeId="urn:microsoft.com/office/officeart/2005/8/quickstyle/simple1" qsCatId="simple" csTypeId="urn:microsoft.com/office/officeart/2005/8/colors/accent1_2" csCatId="accent1" phldr="1"/>
      <dgm:spPr/>
    </dgm:pt>
    <dgm:pt modelId="{42A237C0-2FF6-4F0D-A1AB-2C02717BC420}">
      <dgm:prSet phldrT="[Text]" custT="1"/>
      <dgm:spPr>
        <a:solidFill>
          <a:srgbClr val="C00000"/>
        </a:solidFill>
      </dgm:spPr>
      <dgm:t>
        <a:bodyPr/>
        <a:lstStyle/>
        <a:p>
          <a:endParaRPr lang="en-AU" sz="2400" b="1" dirty="0" smtClean="0"/>
        </a:p>
        <a:p>
          <a:r>
            <a:rPr lang="en-AU" sz="2400" b="1" dirty="0" smtClean="0"/>
            <a:t>Murder</a:t>
          </a:r>
          <a:endParaRPr lang="en-AU" sz="2400" b="1" dirty="0"/>
        </a:p>
      </dgm:t>
    </dgm:pt>
    <dgm:pt modelId="{4E8104F0-ADEE-4000-BFBD-00E38960E7AA}" type="parTrans" cxnId="{C0382A55-FE58-482D-BB0F-63E713F439C6}">
      <dgm:prSet/>
      <dgm:spPr/>
      <dgm:t>
        <a:bodyPr/>
        <a:lstStyle/>
        <a:p>
          <a:endParaRPr lang="en-AU"/>
        </a:p>
      </dgm:t>
    </dgm:pt>
    <dgm:pt modelId="{E104D877-3DBE-4905-B8F2-23A18D728A45}" type="sibTrans" cxnId="{C0382A55-FE58-482D-BB0F-63E713F439C6}">
      <dgm:prSet/>
      <dgm:spPr/>
      <dgm:t>
        <a:bodyPr/>
        <a:lstStyle/>
        <a:p>
          <a:endParaRPr lang="en-AU"/>
        </a:p>
      </dgm:t>
    </dgm:pt>
    <dgm:pt modelId="{1AE0AF49-8962-433F-A506-7CCCA853D913}">
      <dgm:prSet phldrT="[Text]"/>
      <dgm:spPr>
        <a:solidFill>
          <a:srgbClr val="FF0000"/>
        </a:solidFill>
      </dgm:spPr>
      <dgm:t>
        <a:bodyPr/>
        <a:lstStyle/>
        <a:p>
          <a:r>
            <a:rPr lang="en-AU" dirty="0" smtClean="0"/>
            <a:t>Serious Abuse</a:t>
          </a:r>
          <a:endParaRPr lang="en-AU" dirty="0"/>
        </a:p>
      </dgm:t>
    </dgm:pt>
    <dgm:pt modelId="{AC8D7127-A53A-4A1B-BE35-5CE8EC49C943}" type="parTrans" cxnId="{D71FBFE4-479E-45BE-B06B-B9AF5698C209}">
      <dgm:prSet/>
      <dgm:spPr/>
      <dgm:t>
        <a:bodyPr/>
        <a:lstStyle/>
        <a:p>
          <a:endParaRPr lang="en-AU"/>
        </a:p>
      </dgm:t>
    </dgm:pt>
    <dgm:pt modelId="{39BB6ED2-89B4-440D-8FF3-7E619E997B5D}" type="sibTrans" cxnId="{D71FBFE4-479E-45BE-B06B-B9AF5698C209}">
      <dgm:prSet/>
      <dgm:spPr/>
      <dgm:t>
        <a:bodyPr/>
        <a:lstStyle/>
        <a:p>
          <a:endParaRPr lang="en-AU"/>
        </a:p>
      </dgm:t>
    </dgm:pt>
    <dgm:pt modelId="{568353A9-0502-469A-A42D-4B851D222CDE}">
      <dgm:prSet phldrT="[Text]"/>
      <dgm:spPr>
        <a:solidFill>
          <a:srgbClr val="FFFF00"/>
        </a:solidFill>
      </dgm:spPr>
      <dgm:t>
        <a:bodyPr/>
        <a:lstStyle/>
        <a:p>
          <a:r>
            <a:rPr lang="en-US" dirty="0" smtClean="0"/>
            <a:t>Play fights, bickering</a:t>
          </a:r>
          <a:endParaRPr lang="en-AU" dirty="0"/>
        </a:p>
      </dgm:t>
    </dgm:pt>
    <dgm:pt modelId="{47F7B034-F275-4E3C-964B-5BCEDB74FC3B}" type="parTrans" cxnId="{500EC1DA-BB8B-4ED2-B793-83FB585ECD23}">
      <dgm:prSet/>
      <dgm:spPr/>
      <dgm:t>
        <a:bodyPr/>
        <a:lstStyle/>
        <a:p>
          <a:endParaRPr lang="en-AU"/>
        </a:p>
      </dgm:t>
    </dgm:pt>
    <dgm:pt modelId="{9190FFF3-7CE1-435E-B857-498BC17B8105}" type="sibTrans" cxnId="{500EC1DA-BB8B-4ED2-B793-83FB585ECD23}">
      <dgm:prSet/>
      <dgm:spPr/>
      <dgm:t>
        <a:bodyPr/>
        <a:lstStyle/>
        <a:p>
          <a:endParaRPr lang="en-AU"/>
        </a:p>
      </dgm:t>
    </dgm:pt>
    <dgm:pt modelId="{109E41C1-1882-455C-B8DF-21F10147BD8A}">
      <dgm:prSet/>
      <dgm:spPr>
        <a:solidFill>
          <a:schemeClr val="accent4">
            <a:lumMod val="60000"/>
            <a:lumOff val="40000"/>
          </a:schemeClr>
        </a:solidFill>
      </dgm:spPr>
      <dgm:t>
        <a:bodyPr/>
        <a:lstStyle/>
        <a:p>
          <a:r>
            <a:rPr lang="en-US" dirty="0" smtClean="0"/>
            <a:t>Mutual fights, teasing</a:t>
          </a:r>
          <a:endParaRPr lang="en-AU" dirty="0"/>
        </a:p>
      </dgm:t>
    </dgm:pt>
    <dgm:pt modelId="{72F7A531-633F-42D6-815F-4FCEBDD8816F}" type="parTrans" cxnId="{4BDECC8F-6F12-4D84-8406-B5CDD010BC1D}">
      <dgm:prSet/>
      <dgm:spPr/>
      <dgm:t>
        <a:bodyPr/>
        <a:lstStyle/>
        <a:p>
          <a:endParaRPr lang="en-AU"/>
        </a:p>
      </dgm:t>
    </dgm:pt>
    <dgm:pt modelId="{62E7CD61-0E22-431A-A8F8-110E9FFB0DBE}" type="sibTrans" cxnId="{4BDECC8F-6F12-4D84-8406-B5CDD010BC1D}">
      <dgm:prSet/>
      <dgm:spPr/>
      <dgm:t>
        <a:bodyPr/>
        <a:lstStyle/>
        <a:p>
          <a:endParaRPr lang="en-AU"/>
        </a:p>
      </dgm:t>
    </dgm:pt>
    <dgm:pt modelId="{FB539F9C-20AE-4628-A160-E6057AD49414}">
      <dgm:prSet/>
      <dgm:spPr/>
      <dgm:t>
        <a:bodyPr/>
        <a:lstStyle/>
        <a:p>
          <a:r>
            <a:rPr lang="en-US" dirty="0" smtClean="0"/>
            <a:t>Bullying</a:t>
          </a:r>
          <a:endParaRPr lang="en-US" dirty="0"/>
        </a:p>
      </dgm:t>
    </dgm:pt>
    <dgm:pt modelId="{9552F346-ED3C-4A3C-B0ED-043BBFE66CAF}" type="parTrans" cxnId="{5AE8CB5C-BBDB-403A-A6A7-53CA94859404}">
      <dgm:prSet/>
      <dgm:spPr/>
      <dgm:t>
        <a:bodyPr/>
        <a:lstStyle/>
        <a:p>
          <a:endParaRPr lang="en-US"/>
        </a:p>
      </dgm:t>
    </dgm:pt>
    <dgm:pt modelId="{645673D6-66C5-421B-BC69-A017A44F1613}" type="sibTrans" cxnId="{5AE8CB5C-BBDB-403A-A6A7-53CA94859404}">
      <dgm:prSet/>
      <dgm:spPr/>
      <dgm:t>
        <a:bodyPr/>
        <a:lstStyle/>
        <a:p>
          <a:endParaRPr lang="en-US"/>
        </a:p>
      </dgm:t>
    </dgm:pt>
    <dgm:pt modelId="{2BE75D1E-3145-4639-960B-99013AF8F2DD}" type="pres">
      <dgm:prSet presAssocID="{B26C08B2-E3E3-48EF-B9C7-50D90FBF7BFA}" presName="Name0" presStyleCnt="0">
        <dgm:presLayoutVars>
          <dgm:dir/>
          <dgm:animLvl val="lvl"/>
          <dgm:resizeHandles val="exact"/>
        </dgm:presLayoutVars>
      </dgm:prSet>
      <dgm:spPr/>
    </dgm:pt>
    <dgm:pt modelId="{1ABB91C9-F28A-4052-8E76-72BE3F66CC7A}" type="pres">
      <dgm:prSet presAssocID="{42A237C0-2FF6-4F0D-A1AB-2C02717BC420}" presName="Name8" presStyleCnt="0"/>
      <dgm:spPr/>
    </dgm:pt>
    <dgm:pt modelId="{4A0F98F9-91AB-4A97-8D9E-A1BCC2773245}" type="pres">
      <dgm:prSet presAssocID="{42A237C0-2FF6-4F0D-A1AB-2C02717BC420}" presName="level" presStyleLbl="node1" presStyleIdx="0" presStyleCnt="5" custScaleX="98002" custScaleY="71338" custLinFactNeighborX="-3159">
        <dgm:presLayoutVars>
          <dgm:chMax val="1"/>
          <dgm:bulletEnabled val="1"/>
        </dgm:presLayoutVars>
      </dgm:prSet>
      <dgm:spPr/>
      <dgm:t>
        <a:bodyPr/>
        <a:lstStyle/>
        <a:p>
          <a:endParaRPr lang="en-AU"/>
        </a:p>
      </dgm:t>
    </dgm:pt>
    <dgm:pt modelId="{63F9EBDC-3CBE-4939-B3A0-A896D187CF30}" type="pres">
      <dgm:prSet presAssocID="{42A237C0-2FF6-4F0D-A1AB-2C02717BC420}" presName="levelTx" presStyleLbl="revTx" presStyleIdx="0" presStyleCnt="0">
        <dgm:presLayoutVars>
          <dgm:chMax val="1"/>
          <dgm:bulletEnabled val="1"/>
        </dgm:presLayoutVars>
      </dgm:prSet>
      <dgm:spPr/>
      <dgm:t>
        <a:bodyPr/>
        <a:lstStyle/>
        <a:p>
          <a:endParaRPr lang="en-AU"/>
        </a:p>
      </dgm:t>
    </dgm:pt>
    <dgm:pt modelId="{CF37C845-6AFB-4888-8A3D-E6F5AFB92549}" type="pres">
      <dgm:prSet presAssocID="{1AE0AF49-8962-433F-A506-7CCCA853D913}" presName="Name8" presStyleCnt="0"/>
      <dgm:spPr/>
    </dgm:pt>
    <dgm:pt modelId="{AD01CBDC-9926-4AA3-B13B-FFA8039DBED5}" type="pres">
      <dgm:prSet presAssocID="{1AE0AF49-8962-433F-A506-7CCCA853D913}" presName="level" presStyleLbl="node1" presStyleIdx="1" presStyleCnt="5">
        <dgm:presLayoutVars>
          <dgm:chMax val="1"/>
          <dgm:bulletEnabled val="1"/>
        </dgm:presLayoutVars>
      </dgm:prSet>
      <dgm:spPr/>
      <dgm:t>
        <a:bodyPr/>
        <a:lstStyle/>
        <a:p>
          <a:endParaRPr lang="en-AU"/>
        </a:p>
      </dgm:t>
    </dgm:pt>
    <dgm:pt modelId="{FC78D9F0-06C2-42B4-92D6-D2277C41F3E1}" type="pres">
      <dgm:prSet presAssocID="{1AE0AF49-8962-433F-A506-7CCCA853D913}" presName="levelTx" presStyleLbl="revTx" presStyleIdx="0" presStyleCnt="0">
        <dgm:presLayoutVars>
          <dgm:chMax val="1"/>
          <dgm:bulletEnabled val="1"/>
        </dgm:presLayoutVars>
      </dgm:prSet>
      <dgm:spPr/>
      <dgm:t>
        <a:bodyPr/>
        <a:lstStyle/>
        <a:p>
          <a:endParaRPr lang="en-AU"/>
        </a:p>
      </dgm:t>
    </dgm:pt>
    <dgm:pt modelId="{54892DDC-7B48-46BB-A4E2-35E006B3B6D1}" type="pres">
      <dgm:prSet presAssocID="{FB539F9C-20AE-4628-A160-E6057AD49414}" presName="Name8" presStyleCnt="0"/>
      <dgm:spPr/>
    </dgm:pt>
    <dgm:pt modelId="{A8C2F59F-A700-4746-B211-92DC3D737CB2}" type="pres">
      <dgm:prSet presAssocID="{FB539F9C-20AE-4628-A160-E6057AD49414}" presName="level" presStyleLbl="node1" presStyleIdx="2" presStyleCnt="5" custScaleY="87162">
        <dgm:presLayoutVars>
          <dgm:chMax val="1"/>
          <dgm:bulletEnabled val="1"/>
        </dgm:presLayoutVars>
      </dgm:prSet>
      <dgm:spPr/>
      <dgm:t>
        <a:bodyPr/>
        <a:lstStyle/>
        <a:p>
          <a:endParaRPr lang="en-US"/>
        </a:p>
      </dgm:t>
    </dgm:pt>
    <dgm:pt modelId="{363A9F82-48A8-49D1-95B5-9778B2D3720C}" type="pres">
      <dgm:prSet presAssocID="{FB539F9C-20AE-4628-A160-E6057AD49414}" presName="levelTx" presStyleLbl="revTx" presStyleIdx="0" presStyleCnt="0">
        <dgm:presLayoutVars>
          <dgm:chMax val="1"/>
          <dgm:bulletEnabled val="1"/>
        </dgm:presLayoutVars>
      </dgm:prSet>
      <dgm:spPr/>
      <dgm:t>
        <a:bodyPr/>
        <a:lstStyle/>
        <a:p>
          <a:endParaRPr lang="en-US"/>
        </a:p>
      </dgm:t>
    </dgm:pt>
    <dgm:pt modelId="{16C1F76F-4E71-489C-ABD9-E535C74430DA}" type="pres">
      <dgm:prSet presAssocID="{109E41C1-1882-455C-B8DF-21F10147BD8A}" presName="Name8" presStyleCnt="0"/>
      <dgm:spPr/>
    </dgm:pt>
    <dgm:pt modelId="{DBE45B46-7BD3-4B55-BDBA-1BB4F0E944E3}" type="pres">
      <dgm:prSet presAssocID="{109E41C1-1882-455C-B8DF-21F10147BD8A}" presName="level" presStyleLbl="node1" presStyleIdx="3" presStyleCnt="5">
        <dgm:presLayoutVars>
          <dgm:chMax val="1"/>
          <dgm:bulletEnabled val="1"/>
        </dgm:presLayoutVars>
      </dgm:prSet>
      <dgm:spPr/>
      <dgm:t>
        <a:bodyPr/>
        <a:lstStyle/>
        <a:p>
          <a:endParaRPr lang="en-AU"/>
        </a:p>
      </dgm:t>
    </dgm:pt>
    <dgm:pt modelId="{8BBBB7E8-4229-4F63-91F6-1935EDF36661}" type="pres">
      <dgm:prSet presAssocID="{109E41C1-1882-455C-B8DF-21F10147BD8A}" presName="levelTx" presStyleLbl="revTx" presStyleIdx="0" presStyleCnt="0">
        <dgm:presLayoutVars>
          <dgm:chMax val="1"/>
          <dgm:bulletEnabled val="1"/>
        </dgm:presLayoutVars>
      </dgm:prSet>
      <dgm:spPr/>
      <dgm:t>
        <a:bodyPr/>
        <a:lstStyle/>
        <a:p>
          <a:endParaRPr lang="en-AU"/>
        </a:p>
      </dgm:t>
    </dgm:pt>
    <dgm:pt modelId="{E0FC08D5-D3DC-434C-A10A-26FC5E6C6320}" type="pres">
      <dgm:prSet presAssocID="{568353A9-0502-469A-A42D-4B851D222CDE}" presName="Name8" presStyleCnt="0"/>
      <dgm:spPr/>
    </dgm:pt>
    <dgm:pt modelId="{A9437B51-2F98-48B3-904B-70D7D519EC52}" type="pres">
      <dgm:prSet presAssocID="{568353A9-0502-469A-A42D-4B851D222CDE}" presName="level" presStyleLbl="node1" presStyleIdx="4" presStyleCnt="5" custScaleX="101549">
        <dgm:presLayoutVars>
          <dgm:chMax val="1"/>
          <dgm:bulletEnabled val="1"/>
        </dgm:presLayoutVars>
      </dgm:prSet>
      <dgm:spPr/>
      <dgm:t>
        <a:bodyPr/>
        <a:lstStyle/>
        <a:p>
          <a:endParaRPr lang="en-AU"/>
        </a:p>
      </dgm:t>
    </dgm:pt>
    <dgm:pt modelId="{C2D6E3CC-D613-4583-84B1-AEC226F8DDD5}" type="pres">
      <dgm:prSet presAssocID="{568353A9-0502-469A-A42D-4B851D222CDE}" presName="levelTx" presStyleLbl="revTx" presStyleIdx="0" presStyleCnt="0">
        <dgm:presLayoutVars>
          <dgm:chMax val="1"/>
          <dgm:bulletEnabled val="1"/>
        </dgm:presLayoutVars>
      </dgm:prSet>
      <dgm:spPr/>
      <dgm:t>
        <a:bodyPr/>
        <a:lstStyle/>
        <a:p>
          <a:endParaRPr lang="en-AU"/>
        </a:p>
      </dgm:t>
    </dgm:pt>
  </dgm:ptLst>
  <dgm:cxnLst>
    <dgm:cxn modelId="{EE86511B-94A0-4D33-8B4C-DFCDEA4965DF}" type="presOf" srcId="{1AE0AF49-8962-433F-A506-7CCCA853D913}" destId="{FC78D9F0-06C2-42B4-92D6-D2277C41F3E1}" srcOrd="1" destOrd="0" presId="urn:microsoft.com/office/officeart/2005/8/layout/pyramid1"/>
    <dgm:cxn modelId="{3B729A18-E245-44C3-A07A-B5AA2DBB960A}" type="presOf" srcId="{42A237C0-2FF6-4F0D-A1AB-2C02717BC420}" destId="{4A0F98F9-91AB-4A97-8D9E-A1BCC2773245}" srcOrd="0" destOrd="0" presId="urn:microsoft.com/office/officeart/2005/8/layout/pyramid1"/>
    <dgm:cxn modelId="{49BDC926-73D4-40A3-B2E5-6F80B87FA7AD}" type="presOf" srcId="{FB539F9C-20AE-4628-A160-E6057AD49414}" destId="{A8C2F59F-A700-4746-B211-92DC3D737CB2}" srcOrd="0" destOrd="0" presId="urn:microsoft.com/office/officeart/2005/8/layout/pyramid1"/>
    <dgm:cxn modelId="{5D1A1260-549F-4A57-96D1-AF8ACF7A8B0F}" type="presOf" srcId="{568353A9-0502-469A-A42D-4B851D222CDE}" destId="{C2D6E3CC-D613-4583-84B1-AEC226F8DDD5}" srcOrd="1" destOrd="0" presId="urn:microsoft.com/office/officeart/2005/8/layout/pyramid1"/>
    <dgm:cxn modelId="{AE57BD5D-75EF-4215-AEFC-452C3AED071F}" type="presOf" srcId="{109E41C1-1882-455C-B8DF-21F10147BD8A}" destId="{8BBBB7E8-4229-4F63-91F6-1935EDF36661}" srcOrd="1" destOrd="0" presId="urn:microsoft.com/office/officeart/2005/8/layout/pyramid1"/>
    <dgm:cxn modelId="{FCB30AD1-F452-4830-9969-717609EB2E99}" type="presOf" srcId="{1AE0AF49-8962-433F-A506-7CCCA853D913}" destId="{AD01CBDC-9926-4AA3-B13B-FFA8039DBED5}" srcOrd="0" destOrd="0" presId="urn:microsoft.com/office/officeart/2005/8/layout/pyramid1"/>
    <dgm:cxn modelId="{51481B98-6EC2-4F79-930B-3B02E5A6982D}" type="presOf" srcId="{B26C08B2-E3E3-48EF-B9C7-50D90FBF7BFA}" destId="{2BE75D1E-3145-4639-960B-99013AF8F2DD}" srcOrd="0" destOrd="0" presId="urn:microsoft.com/office/officeart/2005/8/layout/pyramid1"/>
    <dgm:cxn modelId="{0B654957-8E09-41B8-9970-83492C4DDE1D}" type="presOf" srcId="{42A237C0-2FF6-4F0D-A1AB-2C02717BC420}" destId="{63F9EBDC-3CBE-4939-B3A0-A896D187CF30}" srcOrd="1" destOrd="0" presId="urn:microsoft.com/office/officeart/2005/8/layout/pyramid1"/>
    <dgm:cxn modelId="{9D5D8674-0068-4D1E-8BC8-12091751A31B}" type="presOf" srcId="{568353A9-0502-469A-A42D-4B851D222CDE}" destId="{A9437B51-2F98-48B3-904B-70D7D519EC52}" srcOrd="0" destOrd="0" presId="urn:microsoft.com/office/officeart/2005/8/layout/pyramid1"/>
    <dgm:cxn modelId="{D71FBFE4-479E-45BE-B06B-B9AF5698C209}" srcId="{B26C08B2-E3E3-48EF-B9C7-50D90FBF7BFA}" destId="{1AE0AF49-8962-433F-A506-7CCCA853D913}" srcOrd="1" destOrd="0" parTransId="{AC8D7127-A53A-4A1B-BE35-5CE8EC49C943}" sibTransId="{39BB6ED2-89B4-440D-8FF3-7E619E997B5D}"/>
    <dgm:cxn modelId="{AF36D451-02ED-4DFD-A4C0-B28007A580E4}" type="presOf" srcId="{109E41C1-1882-455C-B8DF-21F10147BD8A}" destId="{DBE45B46-7BD3-4B55-BDBA-1BB4F0E944E3}" srcOrd="0" destOrd="0" presId="urn:microsoft.com/office/officeart/2005/8/layout/pyramid1"/>
    <dgm:cxn modelId="{5AE8CB5C-BBDB-403A-A6A7-53CA94859404}" srcId="{B26C08B2-E3E3-48EF-B9C7-50D90FBF7BFA}" destId="{FB539F9C-20AE-4628-A160-E6057AD49414}" srcOrd="2" destOrd="0" parTransId="{9552F346-ED3C-4A3C-B0ED-043BBFE66CAF}" sibTransId="{645673D6-66C5-421B-BC69-A017A44F1613}"/>
    <dgm:cxn modelId="{500EC1DA-BB8B-4ED2-B793-83FB585ECD23}" srcId="{B26C08B2-E3E3-48EF-B9C7-50D90FBF7BFA}" destId="{568353A9-0502-469A-A42D-4B851D222CDE}" srcOrd="4" destOrd="0" parTransId="{47F7B034-F275-4E3C-964B-5BCEDB74FC3B}" sibTransId="{9190FFF3-7CE1-435E-B857-498BC17B8105}"/>
    <dgm:cxn modelId="{C0382A55-FE58-482D-BB0F-63E713F439C6}" srcId="{B26C08B2-E3E3-48EF-B9C7-50D90FBF7BFA}" destId="{42A237C0-2FF6-4F0D-A1AB-2C02717BC420}" srcOrd="0" destOrd="0" parTransId="{4E8104F0-ADEE-4000-BFBD-00E38960E7AA}" sibTransId="{E104D877-3DBE-4905-B8F2-23A18D728A45}"/>
    <dgm:cxn modelId="{F3775D56-32F8-477D-ADFD-87D35C626573}" type="presOf" srcId="{FB539F9C-20AE-4628-A160-E6057AD49414}" destId="{363A9F82-48A8-49D1-95B5-9778B2D3720C}" srcOrd="1" destOrd="0" presId="urn:microsoft.com/office/officeart/2005/8/layout/pyramid1"/>
    <dgm:cxn modelId="{4BDECC8F-6F12-4D84-8406-B5CDD010BC1D}" srcId="{B26C08B2-E3E3-48EF-B9C7-50D90FBF7BFA}" destId="{109E41C1-1882-455C-B8DF-21F10147BD8A}" srcOrd="3" destOrd="0" parTransId="{72F7A531-633F-42D6-815F-4FCEBDD8816F}" sibTransId="{62E7CD61-0E22-431A-A8F8-110E9FFB0DBE}"/>
    <dgm:cxn modelId="{2AAE9245-170A-48D1-B696-0A464DE94B39}" type="presParOf" srcId="{2BE75D1E-3145-4639-960B-99013AF8F2DD}" destId="{1ABB91C9-F28A-4052-8E76-72BE3F66CC7A}" srcOrd="0" destOrd="0" presId="urn:microsoft.com/office/officeart/2005/8/layout/pyramid1"/>
    <dgm:cxn modelId="{C0AB1C33-346B-43E6-B541-3F27E1550C3A}" type="presParOf" srcId="{1ABB91C9-F28A-4052-8E76-72BE3F66CC7A}" destId="{4A0F98F9-91AB-4A97-8D9E-A1BCC2773245}" srcOrd="0" destOrd="0" presId="urn:microsoft.com/office/officeart/2005/8/layout/pyramid1"/>
    <dgm:cxn modelId="{97FBD936-CF67-40BB-9FC8-31503C5EE4F0}" type="presParOf" srcId="{1ABB91C9-F28A-4052-8E76-72BE3F66CC7A}" destId="{63F9EBDC-3CBE-4939-B3A0-A896D187CF30}" srcOrd="1" destOrd="0" presId="urn:microsoft.com/office/officeart/2005/8/layout/pyramid1"/>
    <dgm:cxn modelId="{04F2A976-E6E5-4C5C-BDE0-890F7DD30E55}" type="presParOf" srcId="{2BE75D1E-3145-4639-960B-99013AF8F2DD}" destId="{CF37C845-6AFB-4888-8A3D-E6F5AFB92549}" srcOrd="1" destOrd="0" presId="urn:microsoft.com/office/officeart/2005/8/layout/pyramid1"/>
    <dgm:cxn modelId="{93288BEC-F85F-4925-9ADE-67F8F0C5B92B}" type="presParOf" srcId="{CF37C845-6AFB-4888-8A3D-E6F5AFB92549}" destId="{AD01CBDC-9926-4AA3-B13B-FFA8039DBED5}" srcOrd="0" destOrd="0" presId="urn:microsoft.com/office/officeart/2005/8/layout/pyramid1"/>
    <dgm:cxn modelId="{F5BD5C9C-638C-4E39-98BC-A7A6EE3F8DB3}" type="presParOf" srcId="{CF37C845-6AFB-4888-8A3D-E6F5AFB92549}" destId="{FC78D9F0-06C2-42B4-92D6-D2277C41F3E1}" srcOrd="1" destOrd="0" presId="urn:microsoft.com/office/officeart/2005/8/layout/pyramid1"/>
    <dgm:cxn modelId="{7704B639-C935-4176-8F58-A547866D0B24}" type="presParOf" srcId="{2BE75D1E-3145-4639-960B-99013AF8F2DD}" destId="{54892DDC-7B48-46BB-A4E2-35E006B3B6D1}" srcOrd="2" destOrd="0" presId="urn:microsoft.com/office/officeart/2005/8/layout/pyramid1"/>
    <dgm:cxn modelId="{0CE89670-7B0F-48D9-B23C-28F0697A7DF4}" type="presParOf" srcId="{54892DDC-7B48-46BB-A4E2-35E006B3B6D1}" destId="{A8C2F59F-A700-4746-B211-92DC3D737CB2}" srcOrd="0" destOrd="0" presId="urn:microsoft.com/office/officeart/2005/8/layout/pyramid1"/>
    <dgm:cxn modelId="{8E91B6D7-1E76-492C-A23D-5B62DC2E1E2D}" type="presParOf" srcId="{54892DDC-7B48-46BB-A4E2-35E006B3B6D1}" destId="{363A9F82-48A8-49D1-95B5-9778B2D3720C}" srcOrd="1" destOrd="0" presId="urn:microsoft.com/office/officeart/2005/8/layout/pyramid1"/>
    <dgm:cxn modelId="{6D8EADD5-374D-49FE-93D4-3A5DE64DC270}" type="presParOf" srcId="{2BE75D1E-3145-4639-960B-99013AF8F2DD}" destId="{16C1F76F-4E71-489C-ABD9-E535C74430DA}" srcOrd="3" destOrd="0" presId="urn:microsoft.com/office/officeart/2005/8/layout/pyramid1"/>
    <dgm:cxn modelId="{FDCD1107-3F11-440E-AFAB-7E24C391B1F1}" type="presParOf" srcId="{16C1F76F-4E71-489C-ABD9-E535C74430DA}" destId="{DBE45B46-7BD3-4B55-BDBA-1BB4F0E944E3}" srcOrd="0" destOrd="0" presId="urn:microsoft.com/office/officeart/2005/8/layout/pyramid1"/>
    <dgm:cxn modelId="{C71DED9C-EC12-41AF-903D-E7A2E60D007D}" type="presParOf" srcId="{16C1F76F-4E71-489C-ABD9-E535C74430DA}" destId="{8BBBB7E8-4229-4F63-91F6-1935EDF36661}" srcOrd="1" destOrd="0" presId="urn:microsoft.com/office/officeart/2005/8/layout/pyramid1"/>
    <dgm:cxn modelId="{C1564310-23BD-4AC1-9D80-675B3887DAAA}" type="presParOf" srcId="{2BE75D1E-3145-4639-960B-99013AF8F2DD}" destId="{E0FC08D5-D3DC-434C-A10A-26FC5E6C6320}" srcOrd="4" destOrd="0" presId="urn:microsoft.com/office/officeart/2005/8/layout/pyramid1"/>
    <dgm:cxn modelId="{59DE5652-8ADC-4EF9-A5CD-B9FDB7394E80}" type="presParOf" srcId="{E0FC08D5-D3DC-434C-A10A-26FC5E6C6320}" destId="{A9437B51-2F98-48B3-904B-70D7D519EC52}" srcOrd="0" destOrd="0" presId="urn:microsoft.com/office/officeart/2005/8/layout/pyramid1"/>
    <dgm:cxn modelId="{5A30A41E-9FF0-4293-A6A0-E474E685B466}" type="presParOf" srcId="{E0FC08D5-D3DC-434C-A10A-26FC5E6C6320}" destId="{C2D6E3CC-D613-4583-84B1-AEC226F8DDD5}"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0F98F9-91AB-4A97-8D9E-A1BCC2773245}">
      <dsp:nvSpPr>
        <dsp:cNvPr id="0" name=""/>
        <dsp:cNvSpPr/>
      </dsp:nvSpPr>
      <dsp:spPr>
        <a:xfrm>
          <a:off x="3860497" y="0"/>
          <a:ext cx="1405423" cy="840279"/>
        </a:xfrm>
        <a:prstGeom prst="trapezoid">
          <a:avLst>
            <a:gd name="adj" fmla="val 85333"/>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AU" sz="2400" b="1" kern="1200" dirty="0" smtClean="0"/>
        </a:p>
        <a:p>
          <a:pPr lvl="0" algn="ctr" defTabSz="1066800">
            <a:lnSpc>
              <a:spcPct val="90000"/>
            </a:lnSpc>
            <a:spcBef>
              <a:spcPct val="0"/>
            </a:spcBef>
            <a:spcAft>
              <a:spcPct val="35000"/>
            </a:spcAft>
          </a:pPr>
          <a:r>
            <a:rPr lang="en-AU" sz="2400" b="1" kern="1200" dirty="0" smtClean="0"/>
            <a:t>Murder</a:t>
          </a:r>
          <a:endParaRPr lang="en-AU" sz="2400" b="1" kern="1200" dirty="0"/>
        </a:p>
      </dsp:txBody>
      <dsp:txXfrm>
        <a:off x="3860497" y="0"/>
        <a:ext cx="1405423" cy="840279"/>
      </dsp:txXfrm>
    </dsp:sp>
    <dsp:sp modelId="{AD01CBDC-9926-4AA3-B13B-FFA8039DBED5}">
      <dsp:nvSpPr>
        <dsp:cNvPr id="0" name=""/>
        <dsp:cNvSpPr/>
      </dsp:nvSpPr>
      <dsp:spPr>
        <a:xfrm>
          <a:off x="2886345" y="840279"/>
          <a:ext cx="3444332" cy="1177884"/>
        </a:xfrm>
        <a:prstGeom prst="trapezoid">
          <a:avLst>
            <a:gd name="adj" fmla="val 85333"/>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AU" sz="3800" kern="1200" dirty="0" smtClean="0"/>
            <a:t>Serious Abuse</a:t>
          </a:r>
          <a:endParaRPr lang="en-AU" sz="3800" kern="1200" dirty="0"/>
        </a:p>
      </dsp:txBody>
      <dsp:txXfrm>
        <a:off x="3489103" y="840279"/>
        <a:ext cx="2238816" cy="1177884"/>
      </dsp:txXfrm>
    </dsp:sp>
    <dsp:sp modelId="{A8C2F59F-A700-4746-B211-92DC3D737CB2}">
      <dsp:nvSpPr>
        <dsp:cNvPr id="0" name=""/>
        <dsp:cNvSpPr/>
      </dsp:nvSpPr>
      <dsp:spPr>
        <a:xfrm>
          <a:off x="2010256" y="2018163"/>
          <a:ext cx="5196511" cy="1026667"/>
        </a:xfrm>
        <a:prstGeom prst="trapezoid">
          <a:avLst>
            <a:gd name="adj" fmla="val 8533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t>Bullying</a:t>
          </a:r>
          <a:endParaRPr lang="en-US" sz="3800" kern="1200" dirty="0"/>
        </a:p>
      </dsp:txBody>
      <dsp:txXfrm>
        <a:off x="2919645" y="2018163"/>
        <a:ext cx="3377732" cy="1026667"/>
      </dsp:txXfrm>
    </dsp:sp>
    <dsp:sp modelId="{DBE45B46-7BD3-4B55-BDBA-1BB4F0E944E3}">
      <dsp:nvSpPr>
        <dsp:cNvPr id="0" name=""/>
        <dsp:cNvSpPr/>
      </dsp:nvSpPr>
      <dsp:spPr>
        <a:xfrm>
          <a:off x="1005128" y="3044831"/>
          <a:ext cx="7206767" cy="1177884"/>
        </a:xfrm>
        <a:prstGeom prst="trapezoid">
          <a:avLst>
            <a:gd name="adj" fmla="val 85333"/>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t>Mutual fights, teasing</a:t>
          </a:r>
          <a:endParaRPr lang="en-AU" sz="3800" kern="1200" dirty="0"/>
        </a:p>
      </dsp:txBody>
      <dsp:txXfrm>
        <a:off x="2266312" y="3044831"/>
        <a:ext cx="4684399" cy="1177884"/>
      </dsp:txXfrm>
    </dsp:sp>
    <dsp:sp modelId="{A9437B51-2F98-48B3-904B-70D7D519EC52}">
      <dsp:nvSpPr>
        <dsp:cNvPr id="0" name=""/>
        <dsp:cNvSpPr/>
      </dsp:nvSpPr>
      <dsp:spPr>
        <a:xfrm>
          <a:off x="-71385" y="4222715"/>
          <a:ext cx="9359795" cy="1177884"/>
        </a:xfrm>
        <a:prstGeom prst="trapezoid">
          <a:avLst>
            <a:gd name="adj" fmla="val 85333"/>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t>Play fights, bickering</a:t>
          </a:r>
          <a:endParaRPr lang="en-AU" sz="3800" kern="1200" dirty="0"/>
        </a:p>
      </dsp:txBody>
      <dsp:txXfrm>
        <a:off x="1566578" y="4222715"/>
        <a:ext cx="6083867" cy="1177884"/>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F16A09-5C08-49A1-9036-D7BABE031E62}" type="datetimeFigureOut">
              <a:rPr lang="en-AU" smtClean="0"/>
              <a:pPr/>
              <a:t>5/06/2013</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08D8F5-FF70-4571-9DEE-4CC9257BD0DD}" type="slidenum">
              <a:rPr lang="en-AU" smtClean="0"/>
              <a:pPr/>
              <a:t>‹#›</a:t>
            </a:fld>
            <a:endParaRPr lang="en-A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2" descr="C:\Pics\Clip Art\Expressions &amp; work related\argument 2.JPG"/>
          <p:cNvPicPr>
            <a:picLocks noChangeAspect="1" noChangeArrowheads="1"/>
          </p:cNvPicPr>
          <p:nvPr userDrawn="1"/>
        </p:nvPicPr>
        <p:blipFill>
          <a:blip r:embed="rId2" cstate="print"/>
          <a:srcRect/>
          <a:stretch>
            <a:fillRect/>
          </a:stretch>
        </p:blipFill>
        <p:spPr bwMode="auto">
          <a:xfrm>
            <a:off x="7380312" y="260648"/>
            <a:ext cx="1571269" cy="1156206"/>
          </a:xfrm>
          <a:prstGeom prst="rect">
            <a:avLst/>
          </a:prstGeom>
          <a:solidFill>
            <a:schemeClr val="accent1"/>
          </a:solidFill>
        </p:spPr>
      </p:pic>
      <p:sp>
        <p:nvSpPr>
          <p:cNvPr id="11" name="Right Triangle 10"/>
          <p:cNvSpPr/>
          <p:nvPr userDrawn="1"/>
        </p:nvSpPr>
        <p:spPr>
          <a:xfrm>
            <a:off x="0" y="5943600"/>
            <a:ext cx="5095518" cy="914400"/>
          </a:xfrm>
          <a:prstGeom prst="rtTriangl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Right Triangle 9"/>
          <p:cNvSpPr/>
          <p:nvPr userDrawn="1"/>
        </p:nvSpPr>
        <p:spPr>
          <a:xfrm>
            <a:off x="0" y="2636912"/>
            <a:ext cx="971600" cy="4221088"/>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p:cNvSpPr>
            <a:spLocks noGrp="1"/>
          </p:cNvSpPr>
          <p:nvPr>
            <p:ph type="title"/>
          </p:nvPr>
        </p:nvSpPr>
        <p:spPr>
          <a:xfrm>
            <a:off x="1043608" y="274638"/>
            <a:ext cx="6336704" cy="1143000"/>
          </a:xfrm>
        </p:spPr>
        <p:txBody>
          <a:bodyPr>
            <a:normAutofit/>
          </a:bodyPr>
          <a:lstStyle>
            <a:lvl1pPr>
              <a:defRPr sz="3600"/>
            </a:lvl1pPr>
          </a:lstStyle>
          <a:p>
            <a:r>
              <a:rPr lang="en-US" dirty="0" smtClean="0"/>
              <a:t>Click to edit Master title style</a:t>
            </a:r>
            <a:endParaRPr lang="en-AU" dirty="0"/>
          </a:p>
        </p:txBody>
      </p:sp>
      <p:sp>
        <p:nvSpPr>
          <p:cNvPr id="3" name="Content Placeholder 2"/>
          <p:cNvSpPr>
            <a:spLocks noGrp="1"/>
          </p:cNvSpPr>
          <p:nvPr>
            <p:ph idx="1"/>
          </p:nvPr>
        </p:nvSpPr>
        <p:spPr>
          <a:xfrm>
            <a:off x="467544" y="1556792"/>
            <a:ext cx="8301608" cy="4824536"/>
          </a:xfrm>
        </p:spPr>
        <p:txBody>
          <a:bodyPr/>
          <a:lstStyle>
            <a:lvl1pPr>
              <a:defRPr sz="30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12" name="TextBox 11"/>
          <p:cNvSpPr txBox="1"/>
          <p:nvPr userDrawn="1"/>
        </p:nvSpPr>
        <p:spPr>
          <a:xfrm>
            <a:off x="107504" y="6309320"/>
            <a:ext cx="2736304" cy="369332"/>
          </a:xfrm>
          <a:prstGeom prst="rect">
            <a:avLst/>
          </a:prstGeom>
          <a:noFill/>
        </p:spPr>
        <p:txBody>
          <a:bodyPr wrap="square" rtlCol="0">
            <a:spAutoFit/>
          </a:bodyPr>
          <a:lstStyle/>
          <a:p>
            <a:r>
              <a:rPr lang="en-US" sz="1800" baseline="0" dirty="0" smtClean="0">
                <a:solidFill>
                  <a:schemeClr val="bg2"/>
                </a:solidFill>
              </a:rPr>
              <a:t> </a:t>
            </a:r>
            <a:fld id="{6C753631-32BC-4151-BF59-B3CD7581BCD6}" type="slidenum">
              <a:rPr lang="en-US" sz="1800" baseline="0" smtClean="0">
                <a:solidFill>
                  <a:schemeClr val="bg2"/>
                </a:solidFill>
              </a:rPr>
              <a:pPr/>
              <a:t>‹#›</a:t>
            </a:fld>
            <a:r>
              <a:rPr lang="en-US" sz="1800" baseline="0" dirty="0" smtClean="0">
                <a:solidFill>
                  <a:schemeClr val="bg2"/>
                </a:solidFill>
              </a:rPr>
              <a:t>   </a:t>
            </a:r>
            <a:r>
              <a:rPr lang="en-US" sz="1200" baseline="0" dirty="0" smtClean="0">
                <a:solidFill>
                  <a:schemeClr val="bg2"/>
                </a:solidFill>
              </a:rPr>
              <a:t>Eddie Gallagher 2013</a:t>
            </a:r>
            <a:endParaRPr lang="en-AU" sz="1200" baseline="0" dirty="0">
              <a:solidFill>
                <a:schemeClr val="bg2"/>
              </a:solidFill>
            </a:endParaRPr>
          </a:p>
        </p:txBody>
      </p:sp>
      <p:pic>
        <p:nvPicPr>
          <p:cNvPr id="8" name="Picture 4" descr="j0120009"/>
          <p:cNvPicPr>
            <a:picLocks noChangeAspect="1" noChangeArrowheads="1"/>
          </p:cNvPicPr>
          <p:nvPr userDrawn="1"/>
        </p:nvPicPr>
        <p:blipFill>
          <a:blip r:embed="rId3" cstate="print">
            <a:grayscl/>
          </a:blip>
          <a:srcRect/>
          <a:stretch>
            <a:fillRect/>
          </a:stretch>
        </p:blipFill>
        <p:spPr bwMode="auto">
          <a:xfrm>
            <a:off x="107504" y="116632"/>
            <a:ext cx="1008112" cy="133391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1"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49C7984-2A19-49CB-B43F-6BE1713C3C56}"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3000">
              <a:schemeClr val="bg2">
                <a:lumMod val="90000"/>
                <a:alpha val="74000"/>
              </a:schemeClr>
            </a:gs>
            <a:gs pos="32000">
              <a:schemeClr val="bg2"/>
            </a:gs>
            <a:gs pos="70000">
              <a:schemeClr val="bg1"/>
            </a:gs>
            <a:gs pos="100000">
              <a:schemeClr val="bg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9C7984-2A19-49CB-B43F-6BE1713C3C56}"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44" r:id="rId3"/>
    <p:sldLayoutId id="2147484035" r:id="rId4"/>
    <p:sldLayoutId id="2147484036" r:id="rId5"/>
    <p:sldLayoutId id="2147484037" r:id="rId6"/>
    <p:sldLayoutId id="2147484038" r:id="rId7"/>
    <p:sldLayoutId id="2147484039" r:id="rId8"/>
    <p:sldLayoutId id="2147484040" r:id="rId9"/>
    <p:sldLayoutId id="2147484041" r:id="rId10"/>
    <p:sldLayoutId id="2147484042" r:id="rId11"/>
    <p:sldLayoutId id="2147484043"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6.xml"/><Relationship Id="rId1" Type="http://schemas.openxmlformats.org/officeDocument/2006/relationships/themeOverride" Target="../theme/themeOverride1.xml"/><Relationship Id="rId5" Type="http://schemas.openxmlformats.org/officeDocument/2006/relationships/image" Target="../media/image9.png"/><Relationship Id="rId4" Type="http://schemas.openxmlformats.org/officeDocument/2006/relationships/image" Target="../media/image2.wmf"/></Relationships>
</file>

<file path=ppt/slides/_rels/slide2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Drawing the line: Types of family violence and abuse</a:t>
            </a:r>
            <a:endParaRPr lang="en-AU" dirty="0"/>
          </a:p>
        </p:txBody>
      </p:sp>
      <p:sp>
        <p:nvSpPr>
          <p:cNvPr id="3" name="Subtitle 2"/>
          <p:cNvSpPr>
            <a:spLocks noGrp="1"/>
          </p:cNvSpPr>
          <p:nvPr>
            <p:ph type="subTitle" idx="1"/>
          </p:nvPr>
        </p:nvSpPr>
        <p:spPr/>
        <p:txBody>
          <a:bodyPr/>
          <a:lstStyle/>
          <a:p>
            <a:r>
              <a:rPr lang="en-US" dirty="0" smtClean="0"/>
              <a:t>Eddie Gallagher</a:t>
            </a:r>
          </a:p>
          <a:p>
            <a:r>
              <a:rPr lang="en-US" dirty="0" smtClean="0"/>
              <a:t>2013</a:t>
            </a:r>
            <a:endParaRPr lang="en-AU" dirty="0"/>
          </a:p>
        </p:txBody>
      </p:sp>
      <p:pic>
        <p:nvPicPr>
          <p:cNvPr id="4" name="Picture 3" descr="angry girl (royalty free).jpg"/>
          <p:cNvPicPr>
            <a:picLocks noChangeAspect="1"/>
          </p:cNvPicPr>
          <p:nvPr/>
        </p:nvPicPr>
        <p:blipFill>
          <a:blip r:embed="rId2" cstate="print"/>
          <a:stretch>
            <a:fillRect/>
          </a:stretch>
        </p:blipFill>
        <p:spPr>
          <a:xfrm>
            <a:off x="827584" y="3933055"/>
            <a:ext cx="1762756" cy="2376265"/>
          </a:xfrm>
          <a:prstGeom prst="rect">
            <a:avLst/>
          </a:prstGeom>
        </p:spPr>
      </p:pic>
      <p:pic>
        <p:nvPicPr>
          <p:cNvPr id="5" name="Picture 4" descr="abstract angry face.jpg"/>
          <p:cNvPicPr>
            <a:picLocks noChangeAspect="1"/>
          </p:cNvPicPr>
          <p:nvPr/>
        </p:nvPicPr>
        <p:blipFill>
          <a:blip r:embed="rId3" cstate="print"/>
          <a:stretch>
            <a:fillRect/>
          </a:stretch>
        </p:blipFill>
        <p:spPr>
          <a:xfrm>
            <a:off x="6732240" y="4005064"/>
            <a:ext cx="1747394" cy="2304256"/>
          </a:xfrm>
          <a:prstGeom prst="rect">
            <a:avLst/>
          </a:prstGeom>
        </p:spPr>
      </p:pic>
      <p:pic>
        <p:nvPicPr>
          <p:cNvPr id="6" name="Picture 5" descr="PUSHED.bmp"/>
          <p:cNvPicPr>
            <a:picLocks noChangeAspect="1"/>
          </p:cNvPicPr>
          <p:nvPr/>
        </p:nvPicPr>
        <p:blipFill>
          <a:blip r:embed="rId4" cstate="print"/>
          <a:stretch>
            <a:fillRect/>
          </a:stretch>
        </p:blipFill>
        <p:spPr>
          <a:xfrm>
            <a:off x="6372200" y="260648"/>
            <a:ext cx="1688976" cy="1967657"/>
          </a:xfrm>
          <a:prstGeom prst="rect">
            <a:avLst/>
          </a:prstGeom>
        </p:spPr>
      </p:pic>
      <p:pic>
        <p:nvPicPr>
          <p:cNvPr id="1031" name="Picture 7"/>
          <p:cNvPicPr>
            <a:picLocks noChangeAspect="1" noChangeArrowheads="1"/>
          </p:cNvPicPr>
          <p:nvPr/>
        </p:nvPicPr>
        <p:blipFill>
          <a:blip r:embed="rId5" cstate="print"/>
          <a:srcRect/>
          <a:stretch>
            <a:fillRect/>
          </a:stretch>
        </p:blipFill>
        <p:spPr bwMode="auto">
          <a:xfrm>
            <a:off x="971600" y="548680"/>
            <a:ext cx="2435536" cy="15841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Sibling Violence  </a:t>
            </a:r>
            <a:r>
              <a:rPr lang="en-US" sz="2000" dirty="0" smtClean="0"/>
              <a:t>1</a:t>
            </a:r>
            <a:endParaRPr lang="en-AU" sz="2000" dirty="0"/>
          </a:p>
        </p:txBody>
      </p:sp>
      <p:sp>
        <p:nvSpPr>
          <p:cNvPr id="3" name="Content Placeholder 2"/>
          <p:cNvSpPr>
            <a:spLocks noGrp="1"/>
          </p:cNvSpPr>
          <p:nvPr>
            <p:ph idx="1"/>
          </p:nvPr>
        </p:nvSpPr>
        <p:spPr>
          <a:xfrm>
            <a:off x="467544" y="1412776"/>
            <a:ext cx="8373616" cy="4392488"/>
          </a:xfrm>
        </p:spPr>
        <p:txBody>
          <a:bodyPr>
            <a:normAutofit fontScale="92500" lnSpcReduction="10000"/>
          </a:bodyPr>
          <a:lstStyle/>
          <a:p>
            <a:r>
              <a:rPr lang="en-US" b="1" dirty="0" smtClean="0"/>
              <a:t>The</a:t>
            </a:r>
            <a:r>
              <a:rPr lang="en-US" dirty="0" smtClean="0"/>
              <a:t> </a:t>
            </a:r>
            <a:r>
              <a:rPr lang="en-US" b="1" dirty="0" smtClean="0"/>
              <a:t>most common </a:t>
            </a:r>
            <a:r>
              <a:rPr lang="en-US" dirty="0" smtClean="0"/>
              <a:t>form of family violence</a:t>
            </a:r>
          </a:p>
          <a:p>
            <a:r>
              <a:rPr lang="en-US" dirty="0" smtClean="0"/>
              <a:t>Estimated up to 80% or even 90% of children</a:t>
            </a:r>
          </a:p>
          <a:p>
            <a:r>
              <a:rPr lang="en-US" dirty="0" smtClean="0"/>
              <a:t>More common than partner violence, physical child abuse or violence to parents (possibly combined)</a:t>
            </a:r>
          </a:p>
          <a:p>
            <a:r>
              <a:rPr lang="en-US" dirty="0" smtClean="0"/>
              <a:t>Is it helpful to regard almost all children as ‘abusers’?</a:t>
            </a:r>
          </a:p>
          <a:p>
            <a:r>
              <a:rPr lang="en-US" dirty="0" smtClean="0"/>
              <a:t>Is it trivial?    Or is it serious?</a:t>
            </a:r>
          </a:p>
          <a:p>
            <a:r>
              <a:rPr lang="en-US" dirty="0" smtClean="0"/>
              <a:t>It’s both</a:t>
            </a:r>
          </a:p>
          <a:p>
            <a:r>
              <a:rPr lang="en-US" dirty="0" smtClean="0"/>
              <a:t>Where does violence become abuse?</a:t>
            </a:r>
          </a:p>
          <a:p>
            <a:r>
              <a:rPr lang="en-US" dirty="0" smtClean="0"/>
              <a:t>Where do we draw the line?</a:t>
            </a:r>
            <a:endParaRPr lang="en-AU" dirty="0"/>
          </a:p>
        </p:txBody>
      </p:sp>
      <p:pic>
        <p:nvPicPr>
          <p:cNvPr id="4" name="Picture 2" descr="http://bornangels.com/wp-content/uploads/2011/09/brothers-fight-300x200.jpg"/>
          <p:cNvPicPr>
            <a:picLocks noChangeAspect="1" noChangeArrowheads="1"/>
          </p:cNvPicPr>
          <p:nvPr/>
        </p:nvPicPr>
        <p:blipFill>
          <a:blip r:embed="rId2" cstate="print"/>
          <a:srcRect/>
          <a:stretch>
            <a:fillRect/>
          </a:stretch>
        </p:blipFill>
        <p:spPr bwMode="auto">
          <a:xfrm>
            <a:off x="6335689" y="4581128"/>
            <a:ext cx="2808311" cy="1872208"/>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4638"/>
            <a:ext cx="6624736" cy="634082"/>
          </a:xfrm>
        </p:spPr>
        <p:txBody>
          <a:bodyPr>
            <a:normAutofit fontScale="90000"/>
          </a:bodyPr>
          <a:lstStyle/>
          <a:p>
            <a:r>
              <a:rPr lang="en-US" dirty="0" smtClean="0"/>
              <a:t>Sibling violence   </a:t>
            </a:r>
            <a:r>
              <a:rPr lang="en-US" sz="2000" dirty="0" smtClean="0"/>
              <a:t>2</a:t>
            </a:r>
            <a:endParaRPr lang="en-AU" sz="2000" dirty="0"/>
          </a:p>
        </p:txBody>
      </p:sp>
      <p:graphicFrame>
        <p:nvGraphicFramePr>
          <p:cNvPr id="4" name="Content Placeholder 3"/>
          <p:cNvGraphicFramePr>
            <a:graphicFrameLocks noGrp="1"/>
          </p:cNvGraphicFramePr>
          <p:nvPr>
            <p:ph idx="1"/>
          </p:nvPr>
        </p:nvGraphicFramePr>
        <p:xfrm>
          <a:off x="0" y="980728"/>
          <a:ext cx="921702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79512" y="1484784"/>
            <a:ext cx="2664296" cy="1754326"/>
          </a:xfrm>
          <a:prstGeom prst="rect">
            <a:avLst/>
          </a:prstGeom>
          <a:noFill/>
        </p:spPr>
        <p:txBody>
          <a:bodyPr wrap="square" rtlCol="0">
            <a:spAutoFit/>
          </a:bodyPr>
          <a:lstStyle/>
          <a:p>
            <a:r>
              <a:rPr lang="en-US" b="1" dirty="0" smtClean="0"/>
              <a:t>Intention</a:t>
            </a:r>
          </a:p>
          <a:p>
            <a:r>
              <a:rPr lang="en-US" b="1" dirty="0" smtClean="0"/>
              <a:t>Persistence &amp; frequency</a:t>
            </a:r>
          </a:p>
          <a:p>
            <a:r>
              <a:rPr lang="en-US" b="1" dirty="0" smtClean="0"/>
              <a:t>Seriousness</a:t>
            </a:r>
          </a:p>
          <a:p>
            <a:r>
              <a:rPr lang="en-US" b="1" dirty="0" smtClean="0"/>
              <a:t>Emotional abuse</a:t>
            </a:r>
          </a:p>
          <a:p>
            <a:r>
              <a:rPr lang="en-US" b="1" dirty="0" smtClean="0"/>
              <a:t>Vulnerability</a:t>
            </a:r>
          </a:p>
          <a:p>
            <a:r>
              <a:rPr lang="en-US" b="1" dirty="0" smtClean="0"/>
              <a:t>Power differences</a:t>
            </a:r>
            <a:endParaRPr lang="en-AU" b="1" dirty="0"/>
          </a:p>
        </p:txBody>
      </p:sp>
      <p:cxnSp>
        <p:nvCxnSpPr>
          <p:cNvPr id="7" name="Straight Connector 6"/>
          <p:cNvCxnSpPr/>
          <p:nvPr/>
        </p:nvCxnSpPr>
        <p:spPr>
          <a:xfrm>
            <a:off x="971600" y="5157192"/>
            <a:ext cx="7128792"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987824" y="2996952"/>
            <a:ext cx="324036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123728" y="4005064"/>
            <a:ext cx="4968552"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Sibling violence </a:t>
            </a:r>
            <a:r>
              <a:rPr lang="en-US" sz="1800" dirty="0" smtClean="0"/>
              <a:t>3</a:t>
            </a:r>
            <a:endParaRPr lang="en-AU" sz="1800" dirty="0"/>
          </a:p>
        </p:txBody>
      </p:sp>
      <p:sp>
        <p:nvSpPr>
          <p:cNvPr id="3" name="Content Placeholder 2"/>
          <p:cNvSpPr>
            <a:spLocks noGrp="1"/>
          </p:cNvSpPr>
          <p:nvPr>
            <p:ph idx="1"/>
          </p:nvPr>
        </p:nvSpPr>
        <p:spPr/>
        <p:txBody>
          <a:bodyPr>
            <a:normAutofit lnSpcReduction="10000"/>
          </a:bodyPr>
          <a:lstStyle/>
          <a:p>
            <a:r>
              <a:rPr lang="en-US" u="sng" dirty="0" smtClean="0"/>
              <a:t>Most</a:t>
            </a:r>
            <a:r>
              <a:rPr lang="en-US" dirty="0" smtClean="0"/>
              <a:t> sibling violence does not result in serious injury.  Surprising how seldom sibling fights cause black eyes, blood noses, etc.  </a:t>
            </a:r>
            <a:r>
              <a:rPr lang="en-US" u="sng" dirty="0" smtClean="0"/>
              <a:t>Most</a:t>
            </a:r>
            <a:r>
              <a:rPr lang="en-US" dirty="0" smtClean="0"/>
              <a:t> pull their punches</a:t>
            </a:r>
          </a:p>
          <a:p>
            <a:r>
              <a:rPr lang="en-US" dirty="0" smtClean="0"/>
              <a:t>Doesn’t </a:t>
            </a:r>
            <a:r>
              <a:rPr lang="en-US" u="sng" dirty="0" smtClean="0"/>
              <a:t>usually</a:t>
            </a:r>
            <a:r>
              <a:rPr lang="en-US" dirty="0" smtClean="0"/>
              <a:t> escalate.  May get more serious around puberty as they get  bigger, then usually declines in teen years</a:t>
            </a:r>
          </a:p>
          <a:p>
            <a:r>
              <a:rPr lang="en-US" dirty="0" smtClean="0"/>
              <a:t>Most violent combination is close in age brothers, but worst abuse is with wider age-spacing and often brother to younger sister</a:t>
            </a:r>
            <a:endParaRPr lang="en-A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Sibling violence </a:t>
            </a:r>
            <a:r>
              <a:rPr lang="en-US" sz="1800" dirty="0" smtClean="0"/>
              <a:t>4</a:t>
            </a:r>
            <a:endParaRPr lang="en-AU" dirty="0"/>
          </a:p>
        </p:txBody>
      </p:sp>
      <p:sp>
        <p:nvSpPr>
          <p:cNvPr id="3" name="Content Placeholder 2"/>
          <p:cNvSpPr>
            <a:spLocks noGrp="1"/>
          </p:cNvSpPr>
          <p:nvPr>
            <p:ph idx="1"/>
          </p:nvPr>
        </p:nvSpPr>
        <p:spPr>
          <a:xfrm>
            <a:off x="467544" y="1628800"/>
            <a:ext cx="8301608" cy="4608512"/>
          </a:xfrm>
        </p:spPr>
        <p:txBody>
          <a:bodyPr>
            <a:normAutofit/>
          </a:bodyPr>
          <a:lstStyle/>
          <a:p>
            <a:r>
              <a:rPr lang="en-US" dirty="0" smtClean="0"/>
              <a:t>On-going sibling abuse causes depression, anxiety, anger, loss of self-esteem, affects education and socialisation.  Increases likelihood of being both victim and a victimiser</a:t>
            </a:r>
          </a:p>
          <a:p>
            <a:r>
              <a:rPr lang="en-US" dirty="0" smtClean="0"/>
              <a:t>Affects can last a life-time</a:t>
            </a:r>
          </a:p>
          <a:p>
            <a:r>
              <a:rPr lang="en-US" dirty="0" smtClean="0"/>
              <a:t>Can make childhood miserable</a:t>
            </a:r>
          </a:p>
          <a:p>
            <a:r>
              <a:rPr lang="en-US" dirty="0" smtClean="0"/>
              <a:t> Older sibs are major role models.  Some studies suggest bigger influence than parents in adolescence for some behaviours</a:t>
            </a:r>
            <a:endParaRPr lang="en-A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Sibling violence </a:t>
            </a:r>
            <a:r>
              <a:rPr lang="en-US" sz="1800" dirty="0" smtClean="0"/>
              <a:t>5</a:t>
            </a:r>
            <a:endParaRPr lang="en-AU" dirty="0"/>
          </a:p>
        </p:txBody>
      </p:sp>
      <p:sp>
        <p:nvSpPr>
          <p:cNvPr id="3" name="Content Placeholder 2"/>
          <p:cNvSpPr>
            <a:spLocks noGrp="1"/>
          </p:cNvSpPr>
          <p:nvPr>
            <p:ph idx="1"/>
          </p:nvPr>
        </p:nvSpPr>
        <p:spPr/>
        <p:txBody>
          <a:bodyPr>
            <a:normAutofit lnSpcReduction="10000"/>
          </a:bodyPr>
          <a:lstStyle/>
          <a:p>
            <a:r>
              <a:rPr lang="en-US" dirty="0" smtClean="0"/>
              <a:t>Many children fight more when parents are around</a:t>
            </a:r>
          </a:p>
          <a:p>
            <a:r>
              <a:rPr lang="en-US" dirty="0" smtClean="0"/>
              <a:t>But abuse more likely when parents are not around</a:t>
            </a:r>
          </a:p>
          <a:p>
            <a:r>
              <a:rPr lang="en-US" dirty="0" smtClean="0"/>
              <a:t>Smaller families may reduce physical abuse but increase emotional intensity</a:t>
            </a:r>
          </a:p>
          <a:p>
            <a:r>
              <a:rPr lang="en-US" dirty="0" smtClean="0"/>
              <a:t>Children are indoors and forced into the company of sibs in an historically new way</a:t>
            </a:r>
          </a:p>
          <a:p>
            <a:r>
              <a:rPr lang="en-US" dirty="0" smtClean="0"/>
              <a:t>When older sibs looked after younger ones there may have been less fights but more serious abuse</a:t>
            </a:r>
            <a:endParaRPr lang="en-A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Sibling violence </a:t>
            </a:r>
            <a:r>
              <a:rPr lang="en-US" sz="1800" dirty="0" smtClean="0"/>
              <a:t>6</a:t>
            </a:r>
            <a:endParaRPr lang="en-AU" dirty="0"/>
          </a:p>
        </p:txBody>
      </p:sp>
      <p:sp>
        <p:nvSpPr>
          <p:cNvPr id="3" name="Content Placeholder 2"/>
          <p:cNvSpPr>
            <a:spLocks noGrp="1"/>
          </p:cNvSpPr>
          <p:nvPr>
            <p:ph idx="1"/>
          </p:nvPr>
        </p:nvSpPr>
        <p:spPr>
          <a:xfrm>
            <a:off x="467544" y="1484784"/>
            <a:ext cx="8301608" cy="4896544"/>
          </a:xfrm>
        </p:spPr>
        <p:txBody>
          <a:bodyPr>
            <a:normAutofit fontScale="92500"/>
          </a:bodyPr>
          <a:lstStyle/>
          <a:p>
            <a:r>
              <a:rPr lang="en-US" dirty="0" smtClean="0"/>
              <a:t>Parents having less control means more opportunity for sibling fights and sib abuse</a:t>
            </a:r>
          </a:p>
          <a:p>
            <a:r>
              <a:rPr lang="en-US" dirty="0" smtClean="0"/>
              <a:t>Parent abuse and sibling abuse often go together</a:t>
            </a:r>
          </a:p>
          <a:p>
            <a:r>
              <a:rPr lang="en-US" dirty="0" smtClean="0"/>
              <a:t>Every form of family violence is correlated (genetics, social class, neighbourhood, family culture, etc)</a:t>
            </a:r>
          </a:p>
          <a:p>
            <a:r>
              <a:rPr lang="en-US" dirty="0" smtClean="0"/>
              <a:t>Exposure to IPV increases risk of sibling abuse and of parent abuse</a:t>
            </a:r>
          </a:p>
          <a:p>
            <a:r>
              <a:rPr lang="en-US" dirty="0" smtClean="0"/>
              <a:t>Child abuse increases risk of sibling abuse (but not often of parent abuse)</a:t>
            </a:r>
          </a:p>
          <a:p>
            <a:r>
              <a:rPr lang="en-US" dirty="0" smtClean="0"/>
              <a:t>Parents seldom take sibling abuse seriously enough</a:t>
            </a:r>
            <a:endParaRPr lang="en-A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Working with sib violence</a:t>
            </a:r>
            <a:endParaRPr lang="en-AU" dirty="0"/>
          </a:p>
        </p:txBody>
      </p:sp>
      <p:sp>
        <p:nvSpPr>
          <p:cNvPr id="3" name="Content Placeholder 2"/>
          <p:cNvSpPr>
            <a:spLocks noGrp="1"/>
          </p:cNvSpPr>
          <p:nvPr>
            <p:ph idx="1"/>
          </p:nvPr>
        </p:nvSpPr>
        <p:spPr/>
        <p:txBody>
          <a:bodyPr>
            <a:normAutofit/>
          </a:bodyPr>
          <a:lstStyle/>
          <a:p>
            <a:r>
              <a:rPr lang="en-US" dirty="0" smtClean="0"/>
              <a:t>Recognise parents limited power, they may be doing all they can</a:t>
            </a:r>
          </a:p>
          <a:p>
            <a:r>
              <a:rPr lang="en-US" dirty="0" smtClean="0"/>
              <a:t>But some parents can be encouraged to take it more seriously and have clearer boundaries and consequences</a:t>
            </a:r>
          </a:p>
          <a:p>
            <a:r>
              <a:rPr lang="en-US" dirty="0" smtClean="0"/>
              <a:t>Be cautious of family meetings or family therapy, can be useful but can also be pointless or harmful</a:t>
            </a:r>
          </a:p>
          <a:p>
            <a:r>
              <a:rPr lang="en-US" dirty="0" smtClean="0"/>
              <a:t>Difficult to work with abusive kids as they often don’t see anything wrong with the behaviour</a:t>
            </a:r>
          </a:p>
          <a:p>
            <a:endParaRPr lang="en-A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Violence &amp; Abuse</a:t>
            </a:r>
            <a:endParaRPr lang="en-AU" dirty="0"/>
          </a:p>
        </p:txBody>
      </p:sp>
      <p:sp>
        <p:nvSpPr>
          <p:cNvPr id="3" name="Content Placeholder 2"/>
          <p:cNvSpPr>
            <a:spLocks noGrp="1"/>
          </p:cNvSpPr>
          <p:nvPr>
            <p:ph idx="1"/>
          </p:nvPr>
        </p:nvSpPr>
        <p:spPr>
          <a:xfrm>
            <a:off x="323528" y="1484784"/>
            <a:ext cx="8445624" cy="5040560"/>
          </a:xfrm>
        </p:spPr>
        <p:txBody>
          <a:bodyPr>
            <a:normAutofit/>
          </a:bodyPr>
          <a:lstStyle/>
          <a:p>
            <a:r>
              <a:rPr lang="en-US" dirty="0" smtClean="0"/>
              <a:t>Boys &amp; girls found to be equally violent when widest definition is used (for sibs and for CPV)</a:t>
            </a:r>
          </a:p>
          <a:p>
            <a:r>
              <a:rPr lang="en-US" dirty="0" smtClean="0"/>
              <a:t>We don’t assume that 80% physical violence between sibs means that most of this is ‘abuse’</a:t>
            </a:r>
          </a:p>
          <a:p>
            <a:r>
              <a:rPr lang="en-US" dirty="0" smtClean="0"/>
              <a:t>With other forms of family violence, the highest rates of violence are quoted as being the rate of ‘abuse’, even though this suggests gender equality in violence, and that most violence is mutual</a:t>
            </a:r>
          </a:p>
          <a:p>
            <a:r>
              <a:rPr lang="en-US" dirty="0" smtClean="0"/>
              <a:t>Not all hitting, pushing, throwing objects is ‘abuse’</a:t>
            </a:r>
            <a:endParaRPr lang="en-A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types of violence</a:t>
            </a:r>
            <a:endParaRPr lang="en-AU" dirty="0"/>
          </a:p>
        </p:txBody>
      </p:sp>
      <p:sp>
        <p:nvSpPr>
          <p:cNvPr id="3" name="Content Placeholder 2"/>
          <p:cNvSpPr>
            <a:spLocks noGrp="1"/>
          </p:cNvSpPr>
          <p:nvPr>
            <p:ph idx="1"/>
          </p:nvPr>
        </p:nvSpPr>
        <p:spPr>
          <a:xfrm>
            <a:off x="611560" y="1556792"/>
            <a:ext cx="8157592" cy="4824536"/>
          </a:xfrm>
        </p:spPr>
        <p:txBody>
          <a:bodyPr/>
          <a:lstStyle/>
          <a:p>
            <a:pPr marL="514350" indent="-514350">
              <a:buFont typeface="+mj-lt"/>
              <a:buAutoNum type="arabicPeriod"/>
            </a:pPr>
            <a:r>
              <a:rPr lang="en-US" dirty="0" smtClean="0"/>
              <a:t>Playful violence (play fights, mild teasing, tickling)</a:t>
            </a:r>
          </a:p>
          <a:p>
            <a:pPr marL="514350" indent="-514350">
              <a:buFont typeface="+mj-lt"/>
              <a:buAutoNum type="arabicPeriod"/>
            </a:pPr>
            <a:r>
              <a:rPr lang="en-US" dirty="0" smtClean="0"/>
              <a:t>Ritual violence (sports, initiation, religion, legal retribution)</a:t>
            </a:r>
          </a:p>
          <a:p>
            <a:pPr marL="514350" indent="-514350">
              <a:buFont typeface="+mj-lt"/>
              <a:buAutoNum type="arabicPeriod"/>
            </a:pPr>
            <a:r>
              <a:rPr lang="en-US" dirty="0" smtClean="0"/>
              <a:t>Defensive violence (responding to an attack)</a:t>
            </a:r>
          </a:p>
          <a:p>
            <a:pPr marL="514350" indent="-514350">
              <a:buFont typeface="+mj-lt"/>
              <a:buAutoNum type="arabicPeriod"/>
            </a:pPr>
            <a:r>
              <a:rPr lang="en-US" dirty="0" smtClean="0"/>
              <a:t>Mutual combat (non-playful, two-way fights)</a:t>
            </a:r>
          </a:p>
          <a:p>
            <a:pPr marL="514350" indent="-514350">
              <a:buFont typeface="+mj-lt"/>
              <a:buAutoNum type="arabicPeriod"/>
            </a:pPr>
            <a:r>
              <a:rPr lang="en-US" dirty="0" smtClean="0"/>
              <a:t>Instrumental violence (control, profit, entertainment, pride)</a:t>
            </a:r>
          </a:p>
          <a:p>
            <a:pPr marL="514350" indent="-514350">
              <a:buFont typeface="+mj-lt"/>
              <a:buAutoNum type="arabicPeriod"/>
            </a:pPr>
            <a:r>
              <a:rPr lang="en-US" dirty="0" smtClean="0"/>
              <a:t>Expressive violence </a:t>
            </a:r>
            <a:endParaRPr lang="en-A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Which are ‘abuse’?</a:t>
            </a:r>
            <a:endParaRPr lang="en-AU" dirty="0"/>
          </a:p>
        </p:txBody>
      </p:sp>
      <p:sp>
        <p:nvSpPr>
          <p:cNvPr id="3" name="Content Placeholder 2"/>
          <p:cNvSpPr>
            <a:spLocks noGrp="1"/>
          </p:cNvSpPr>
          <p:nvPr>
            <p:ph idx="1"/>
          </p:nvPr>
        </p:nvSpPr>
        <p:spPr>
          <a:xfrm>
            <a:off x="683568" y="1484784"/>
            <a:ext cx="8301608" cy="4968552"/>
          </a:xfrm>
        </p:spPr>
        <p:txBody>
          <a:bodyPr>
            <a:noAutofit/>
          </a:bodyPr>
          <a:lstStyle/>
          <a:p>
            <a:pPr marL="609600" indent="-609600">
              <a:lnSpc>
                <a:spcPct val="120000"/>
              </a:lnSpc>
              <a:buFontTx/>
              <a:buAutoNum type="arabicPeriod"/>
            </a:pPr>
            <a:r>
              <a:rPr lang="en-AU" sz="2400" dirty="0" smtClean="0"/>
              <a:t>Smacking a 3 yr-old for running on the road.		</a:t>
            </a:r>
          </a:p>
          <a:p>
            <a:pPr marL="609600" indent="-609600">
              <a:lnSpc>
                <a:spcPct val="120000"/>
              </a:lnSpc>
              <a:buFontTx/>
              <a:buAutoNum type="arabicPeriod"/>
            </a:pPr>
            <a:r>
              <a:rPr lang="en-AU" sz="2400" dirty="0" smtClean="0"/>
              <a:t>Smacking an 8 yr-old for not being able to read.	</a:t>
            </a:r>
          </a:p>
          <a:p>
            <a:pPr marL="609600" indent="-609600">
              <a:lnSpc>
                <a:spcPct val="120000"/>
              </a:lnSpc>
              <a:buFontTx/>
              <a:buAutoNum type="arabicPeriod"/>
            </a:pPr>
            <a:r>
              <a:rPr lang="en-AU" sz="2400" dirty="0" smtClean="0"/>
              <a:t>10-yr-old boy gives 14-yr-old brother a black eye in a fight.</a:t>
            </a:r>
          </a:p>
          <a:p>
            <a:pPr marL="609600" indent="-609600">
              <a:lnSpc>
                <a:spcPct val="120000"/>
              </a:lnSpc>
              <a:buFontTx/>
              <a:buAutoNum type="arabicPeriod"/>
            </a:pPr>
            <a:r>
              <a:rPr lang="en-AU" sz="2400" dirty="0" smtClean="0"/>
              <a:t>10-yr-old gives his 4-yr-old brother a black eye in play fight.</a:t>
            </a:r>
          </a:p>
          <a:p>
            <a:pPr marL="609600" indent="-609600">
              <a:lnSpc>
                <a:spcPct val="120000"/>
              </a:lnSpc>
              <a:buFontTx/>
              <a:buAutoNum type="arabicPeriod"/>
            </a:pPr>
            <a:r>
              <a:rPr lang="en-AU" sz="2400" dirty="0" smtClean="0"/>
              <a:t>Baby biting his mother.					</a:t>
            </a:r>
          </a:p>
          <a:p>
            <a:pPr marL="609600" indent="-609600">
              <a:lnSpc>
                <a:spcPct val="120000"/>
              </a:lnSpc>
              <a:buFontTx/>
              <a:buAutoNum type="arabicPeriod"/>
            </a:pPr>
            <a:r>
              <a:rPr lang="en-AU" sz="2400" dirty="0" smtClean="0"/>
              <a:t>10-yr-old biting his mother.				</a:t>
            </a:r>
          </a:p>
          <a:p>
            <a:pPr marL="609600" indent="-609600">
              <a:lnSpc>
                <a:spcPct val="120000"/>
              </a:lnSpc>
              <a:buFontTx/>
              <a:buAutoNum type="arabicPeriod"/>
            </a:pPr>
            <a:r>
              <a:rPr lang="en-AU" sz="2400" dirty="0" smtClean="0"/>
              <a:t>10-yr-old saying “I hate you!” to a parent.	</a:t>
            </a:r>
          </a:p>
          <a:p>
            <a:pPr marL="609600" indent="-609600">
              <a:lnSpc>
                <a:spcPct val="120000"/>
              </a:lnSpc>
              <a:buFontTx/>
              <a:buAutoNum type="arabicPeriod"/>
            </a:pPr>
            <a:r>
              <a:rPr lang="en-AU" sz="2400" dirty="0" smtClean="0"/>
              <a:t>Parent says “I hate you!” to 10-yr-old	</a:t>
            </a:r>
          </a:p>
          <a:p>
            <a:pPr marL="609600" indent="-609600">
              <a:lnSpc>
                <a:spcPct val="120000"/>
              </a:lnSpc>
              <a:buFontTx/>
              <a:buAutoNum type="arabicPeriod"/>
            </a:pPr>
            <a:r>
              <a:rPr lang="en-AU" sz="2400" dirty="0" smtClean="0"/>
              <a:t>15-yr-old threatens suicide if he doesn’t get a motorbike</a:t>
            </a:r>
            <a:endParaRPr lang="en-AU" sz="2400"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‘abuse’?</a:t>
            </a:r>
            <a:endParaRPr lang="en-AU" dirty="0"/>
          </a:p>
        </p:txBody>
      </p:sp>
      <p:sp>
        <p:nvSpPr>
          <p:cNvPr id="3" name="Content Placeholder 2"/>
          <p:cNvSpPr>
            <a:spLocks noGrp="1"/>
          </p:cNvSpPr>
          <p:nvPr>
            <p:ph idx="1"/>
          </p:nvPr>
        </p:nvSpPr>
        <p:spPr>
          <a:xfrm>
            <a:off x="467544" y="1412776"/>
            <a:ext cx="8301608" cy="4824536"/>
          </a:xfrm>
        </p:spPr>
        <p:txBody>
          <a:bodyPr>
            <a:normAutofit lnSpcReduction="10000"/>
          </a:bodyPr>
          <a:lstStyle/>
          <a:p>
            <a:r>
              <a:rPr lang="en-US" dirty="0" smtClean="0"/>
              <a:t>“</a:t>
            </a:r>
            <a:r>
              <a:rPr lang="en-US" i="1" dirty="0" smtClean="0"/>
              <a:t>There will never be an accepted or acceptable definition of abuse, because abuse is not a scientific or clinical term.  Rather, it is a political concept</a:t>
            </a:r>
            <a:r>
              <a:rPr lang="en-US" dirty="0" smtClean="0"/>
              <a:t>.”  		</a:t>
            </a:r>
            <a:r>
              <a:rPr lang="en-US" sz="2400" dirty="0" err="1" smtClean="0"/>
              <a:t>Gelles</a:t>
            </a:r>
            <a:r>
              <a:rPr lang="en-US" sz="2400" dirty="0" smtClean="0"/>
              <a:t> &amp; Straus 1988</a:t>
            </a:r>
          </a:p>
          <a:p>
            <a:r>
              <a:rPr lang="en-US" dirty="0" smtClean="0"/>
              <a:t>Context and meaning cannot be left out when considering if violence is ‘abuse’ or not.</a:t>
            </a:r>
          </a:p>
          <a:p>
            <a:r>
              <a:rPr lang="en-US" dirty="0" smtClean="0"/>
              <a:t>Including all forms of violence, without context, makes gender disappear, makes most violence appear mutual and makes it appear very common.  Most surveys are not valid measures of ‘abuse’</a:t>
            </a:r>
            <a:endParaRPr lang="en-AU"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Abuse and power</a:t>
            </a:r>
            <a:endParaRPr lang="en-AU" dirty="0"/>
          </a:p>
        </p:txBody>
      </p:sp>
      <p:sp>
        <p:nvSpPr>
          <p:cNvPr id="3" name="Content Placeholder 2"/>
          <p:cNvSpPr>
            <a:spLocks noGrp="1"/>
          </p:cNvSpPr>
          <p:nvPr>
            <p:ph idx="1"/>
          </p:nvPr>
        </p:nvSpPr>
        <p:spPr>
          <a:xfrm>
            <a:off x="467544" y="1556792"/>
            <a:ext cx="8301608" cy="4968552"/>
          </a:xfrm>
        </p:spPr>
        <p:txBody>
          <a:bodyPr/>
          <a:lstStyle/>
          <a:p>
            <a:r>
              <a:rPr lang="en-US" dirty="0" smtClean="0"/>
              <a:t>‘Abuse’ often defined by hurtful or injurious behaviour plus power difference</a:t>
            </a:r>
          </a:p>
          <a:p>
            <a:r>
              <a:rPr lang="en-US" dirty="0" smtClean="0"/>
              <a:t>But what power does an 8-year-old have who is abusing his parents, or his teenage sister?</a:t>
            </a:r>
          </a:p>
          <a:p>
            <a:r>
              <a:rPr lang="en-US" dirty="0" smtClean="0"/>
              <a:t>There is potential power in being a man in our society, but only irresponsible men make full use of it.  If the father is more responsible than the mother, she has more power than him</a:t>
            </a:r>
          </a:p>
          <a:p>
            <a:r>
              <a:rPr lang="en-US" dirty="0" smtClean="0"/>
              <a:t>After separation responsible men feel powerless</a:t>
            </a:r>
          </a:p>
          <a:p>
            <a:endParaRPr lang="en-A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AU" dirty="0"/>
          </a:p>
        </p:txBody>
      </p:sp>
      <p:sp>
        <p:nvSpPr>
          <p:cNvPr id="3" name="Content Placeholder 2"/>
          <p:cNvSpPr>
            <a:spLocks noGrp="1"/>
          </p:cNvSpPr>
          <p:nvPr>
            <p:ph idx="1"/>
          </p:nvPr>
        </p:nvSpPr>
        <p:spPr/>
        <p:txBody>
          <a:bodyPr>
            <a:normAutofit fontScale="92500" lnSpcReduction="20000"/>
          </a:bodyPr>
          <a:lstStyle/>
          <a:p>
            <a:pPr>
              <a:buFontTx/>
              <a:buNone/>
            </a:pPr>
            <a:r>
              <a:rPr lang="en-AU" sz="3200" dirty="0" smtClean="0"/>
              <a:t>Parents </a:t>
            </a:r>
            <a:r>
              <a:rPr lang="en-AU" sz="3200" b="1" u="sng" dirty="0" smtClean="0"/>
              <a:t>potentially</a:t>
            </a:r>
            <a:r>
              <a:rPr lang="en-AU" sz="3200" dirty="0" smtClean="0"/>
              <a:t> have more power than children, but constrained by:</a:t>
            </a:r>
          </a:p>
          <a:p>
            <a:pPr lvl="1">
              <a:buNone/>
            </a:pPr>
            <a:r>
              <a:rPr lang="en-AU" dirty="0" smtClean="0"/>
              <a:t>Loyalty, </a:t>
            </a:r>
            <a:r>
              <a:rPr lang="en-GB" dirty="0" smtClean="0"/>
              <a:t>guilt, shame, convention, habit, confusion and especially by trying to keep the “peace”</a:t>
            </a:r>
          </a:p>
          <a:p>
            <a:r>
              <a:rPr lang="en-GB" sz="3200" dirty="0" smtClean="0"/>
              <a:t>Being irresponsible gives power!  Not caring gives power </a:t>
            </a:r>
          </a:p>
          <a:p>
            <a:r>
              <a:rPr lang="en-GB" sz="3200" dirty="0" smtClean="0"/>
              <a:t>Being self-destructive can be incredibly powerful!</a:t>
            </a:r>
          </a:p>
          <a:p>
            <a:r>
              <a:rPr lang="en-GB" sz="3200" dirty="0" smtClean="0"/>
              <a:t>If teen-terrorists can take-or-leave home they can be more powerful than caring parents</a:t>
            </a:r>
          </a:p>
          <a:p>
            <a:r>
              <a:rPr lang="en-GB" sz="3200" dirty="0" smtClean="0"/>
              <a:t>Some workers reinforce teen’s power over parents and increase parental guilt</a:t>
            </a:r>
            <a:endParaRPr lang="en-AU" sz="3200" dirty="0" smtClean="0"/>
          </a:p>
          <a:p>
            <a:endParaRPr lang="en-A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AU" dirty="0"/>
          </a:p>
        </p:txBody>
      </p:sp>
      <p:sp>
        <p:nvSpPr>
          <p:cNvPr id="3" name="Content Placeholder 2"/>
          <p:cNvSpPr>
            <a:spLocks noGrp="1"/>
          </p:cNvSpPr>
          <p:nvPr>
            <p:ph idx="1"/>
          </p:nvPr>
        </p:nvSpPr>
        <p:spPr/>
        <p:txBody>
          <a:bodyPr>
            <a:normAutofit lnSpcReduction="10000"/>
          </a:bodyPr>
          <a:lstStyle/>
          <a:p>
            <a:r>
              <a:rPr lang="en-US" dirty="0" smtClean="0"/>
              <a:t>Power differences are often a defining aspect of ‘abuse’, e.g. colleague makes sexual invitation versus boss makes same suggestion</a:t>
            </a:r>
          </a:p>
          <a:p>
            <a:r>
              <a:rPr lang="en-US" dirty="0" smtClean="0"/>
              <a:t>Power, like a weapon, only gives advantage to those willing to use it</a:t>
            </a:r>
          </a:p>
          <a:p>
            <a:r>
              <a:rPr lang="en-US" dirty="0" smtClean="0"/>
              <a:t>Schools are powerless over the child who wants to be expelled.  Suspension often seen as a reward</a:t>
            </a:r>
          </a:p>
          <a:p>
            <a:r>
              <a:rPr lang="en-US" dirty="0" smtClean="0"/>
              <a:t>This aspect of power plays big part in IPV as well as violence to parents and sibling violence</a:t>
            </a:r>
            <a:endParaRPr lang="en-AU" dirty="0" smtClean="0"/>
          </a:p>
          <a:p>
            <a:endParaRPr lang="en-A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AU" dirty="0"/>
          </a:p>
        </p:txBody>
      </p:sp>
      <p:sp>
        <p:nvSpPr>
          <p:cNvPr id="3" name="Content Placeholder 2"/>
          <p:cNvSpPr>
            <a:spLocks noGrp="1"/>
          </p:cNvSpPr>
          <p:nvPr>
            <p:ph idx="1"/>
          </p:nvPr>
        </p:nvSpPr>
        <p:spPr>
          <a:xfrm>
            <a:off x="611560" y="1556792"/>
            <a:ext cx="8352928" cy="4824536"/>
          </a:xfrm>
        </p:spPr>
        <p:txBody>
          <a:bodyPr>
            <a:normAutofit fontScale="92500" lnSpcReduction="10000"/>
          </a:bodyPr>
          <a:lstStyle/>
          <a:p>
            <a:r>
              <a:rPr lang="en-US" dirty="0" smtClean="0"/>
              <a:t>The small number of genuine role reversals, women abusing and controlling male partners, can be understood in terms of the power of being irresponsible</a:t>
            </a:r>
          </a:p>
          <a:p>
            <a:r>
              <a:rPr lang="en-US" dirty="0" smtClean="0"/>
              <a:t>The slightly larger numbers of couples where violence is mutual are understandable if Patriarchal power and physical strength are constrained</a:t>
            </a:r>
          </a:p>
          <a:p>
            <a:r>
              <a:rPr lang="en-US" dirty="0" smtClean="0"/>
              <a:t>“Patriarchal terrorism” is real and feminist theory of family violence is correct… but incomplete.  Violence to parents and sib violence can’t be </a:t>
            </a:r>
            <a:r>
              <a:rPr lang="en-US" i="1" dirty="0" smtClean="0"/>
              <a:t>explained</a:t>
            </a:r>
            <a:r>
              <a:rPr lang="en-US" dirty="0" smtClean="0"/>
              <a:t> by gender, though it plays a part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Chivalry</a:t>
            </a:r>
            <a:endParaRPr lang="en-AU" dirty="0"/>
          </a:p>
        </p:txBody>
      </p:sp>
      <p:sp>
        <p:nvSpPr>
          <p:cNvPr id="3" name="Content Placeholder 2"/>
          <p:cNvSpPr>
            <a:spLocks noGrp="1"/>
          </p:cNvSpPr>
          <p:nvPr>
            <p:ph idx="1"/>
          </p:nvPr>
        </p:nvSpPr>
        <p:spPr>
          <a:xfrm>
            <a:off x="395536" y="1556792"/>
            <a:ext cx="6768752" cy="4824536"/>
          </a:xfrm>
        </p:spPr>
        <p:txBody>
          <a:bodyPr>
            <a:normAutofit/>
          </a:bodyPr>
          <a:lstStyle/>
          <a:p>
            <a:r>
              <a:rPr lang="en-US" dirty="0" smtClean="0"/>
              <a:t>Chivalry does exist.  Girls in my sample are as likely to hit their fathers as are the boys, despite almost all being physically weaker than father</a:t>
            </a:r>
          </a:p>
          <a:p>
            <a:r>
              <a:rPr lang="en-US" dirty="0" smtClean="0"/>
              <a:t>Some boys will punch their brothers but push or slap their sisters… useful aspects of chauvinism</a:t>
            </a:r>
          </a:p>
          <a:p>
            <a:r>
              <a:rPr lang="en-US" dirty="0" smtClean="0"/>
              <a:t>‘Rules for hitting’ illustrate self-control, </a:t>
            </a:r>
          </a:p>
          <a:p>
            <a:pPr>
              <a:buNone/>
            </a:pPr>
            <a:endParaRPr lang="en-AU" dirty="0"/>
          </a:p>
        </p:txBody>
      </p:sp>
      <p:pic>
        <p:nvPicPr>
          <p:cNvPr id="1026" name="Picture 2" descr="http://przybornikszkolny.blox.pl/resource/knight.gif"/>
          <p:cNvPicPr>
            <a:picLocks noChangeAspect="1" noChangeArrowheads="1"/>
          </p:cNvPicPr>
          <p:nvPr/>
        </p:nvPicPr>
        <p:blipFill>
          <a:blip r:embed="rId2" cstate="print"/>
          <a:srcRect/>
          <a:stretch>
            <a:fillRect/>
          </a:stretch>
        </p:blipFill>
        <p:spPr bwMode="auto">
          <a:xfrm>
            <a:off x="7020272" y="2348880"/>
            <a:ext cx="2123728" cy="276644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1000" fill="hold"/>
                                        <p:tgtEl>
                                          <p:spTgt spid="1026"/>
                                        </p:tgtEl>
                                        <p:attrNameLst>
                                          <p:attrName>ppt_x</p:attrName>
                                        </p:attrNameLst>
                                      </p:cBhvr>
                                      <p:tavLst>
                                        <p:tav tm="0">
                                          <p:val>
                                            <p:strVal val="1+#ppt_w/2"/>
                                          </p:val>
                                        </p:tav>
                                        <p:tav tm="100000">
                                          <p:val>
                                            <p:strVal val="#ppt_x"/>
                                          </p:val>
                                        </p:tav>
                                      </p:tavLst>
                                    </p:anim>
                                    <p:anim calcmode="lin" valueType="num">
                                      <p:cBhvr additive="base">
                                        <p:cTn id="8" dur="100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Abuse is not about love or lack of love</a:t>
            </a:r>
          </a:p>
          <a:p>
            <a:r>
              <a:rPr lang="en-US" dirty="0" smtClean="0"/>
              <a:t>Abuse is about lack of respect</a:t>
            </a:r>
          </a:p>
          <a:p>
            <a:r>
              <a:rPr lang="en-US" dirty="0" smtClean="0"/>
              <a:t>Children who abuse parents, and men who abuse wives, may be normally attached, unattached, or over-attached (clingy &amp; dependent).</a:t>
            </a:r>
          </a:p>
          <a:p>
            <a:r>
              <a:rPr lang="en-US" dirty="0" smtClean="0"/>
              <a:t>Abuse is about control and power, but seldom conscious and thought out manipulation.</a:t>
            </a:r>
          </a:p>
          <a:p>
            <a:r>
              <a:rPr lang="en-US" dirty="0" smtClean="0"/>
              <a:t>Abusers seldom feel powerful and high-entitlement may mean they feel less powerful.</a:t>
            </a:r>
          </a:p>
          <a:p>
            <a:r>
              <a:rPr lang="en-US" dirty="0" smtClean="0"/>
              <a:t>Many abusers see themselves as victims.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chemeClr val="bg2">
                <a:lumMod val="90000"/>
                <a:alpha val="74000"/>
              </a:schemeClr>
            </a:gs>
            <a:gs pos="32000">
              <a:schemeClr val="bg2"/>
            </a:gs>
            <a:gs pos="70000">
              <a:schemeClr val="bg1"/>
            </a:gs>
            <a:gs pos="100000">
              <a:schemeClr val="bg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Gender of abusers</a:t>
            </a:r>
            <a:endParaRPr lang="en-US" dirty="0"/>
          </a:p>
        </p:txBody>
      </p:sp>
      <p:sp>
        <p:nvSpPr>
          <p:cNvPr id="5" name="Text Placeholder 4"/>
          <p:cNvSpPr>
            <a:spLocks noGrp="1"/>
          </p:cNvSpPr>
          <p:nvPr>
            <p:ph type="body" idx="1"/>
          </p:nvPr>
        </p:nvSpPr>
        <p:spPr>
          <a:xfrm>
            <a:off x="1691680" y="1535113"/>
            <a:ext cx="1800200" cy="639762"/>
          </a:xfrm>
        </p:spPr>
        <p:txBody>
          <a:bodyPr/>
          <a:lstStyle/>
          <a:p>
            <a:pPr algn="ctr"/>
            <a:r>
              <a:rPr lang="en-US" dirty="0" smtClean="0"/>
              <a:t>IPV</a:t>
            </a:r>
            <a:endParaRPr lang="en-US" dirty="0"/>
          </a:p>
        </p:txBody>
      </p:sp>
      <p:sp>
        <p:nvSpPr>
          <p:cNvPr id="6" name="Content Placeholder 5"/>
          <p:cNvSpPr>
            <a:spLocks noGrp="1"/>
          </p:cNvSpPr>
          <p:nvPr>
            <p:ph sz="half" idx="2"/>
          </p:nvPr>
        </p:nvSpPr>
        <p:spPr>
          <a:xfrm>
            <a:off x="457200" y="2174875"/>
            <a:ext cx="4040188" cy="2334245"/>
          </a:xfrm>
        </p:spPr>
        <p:txBody>
          <a:bodyPr/>
          <a:lstStyle/>
          <a:p>
            <a:pPr algn="ctr">
              <a:buNone/>
            </a:pPr>
            <a:endParaRPr lang="en-US" dirty="0" smtClean="0">
              <a:solidFill>
                <a:srgbClr val="7030A0"/>
              </a:solidFill>
            </a:endParaRPr>
          </a:p>
          <a:p>
            <a:pPr algn="ctr">
              <a:buNone/>
            </a:pPr>
            <a:r>
              <a:rPr lang="en-US" dirty="0" smtClean="0">
                <a:solidFill>
                  <a:srgbClr val="7030A0"/>
                </a:solidFill>
              </a:rPr>
              <a:t>Overwhelmingly male	</a:t>
            </a:r>
          </a:p>
          <a:p>
            <a:endParaRPr lang="en-US" dirty="0"/>
          </a:p>
        </p:txBody>
      </p:sp>
      <p:sp>
        <p:nvSpPr>
          <p:cNvPr id="7" name="Text Placeholder 6"/>
          <p:cNvSpPr>
            <a:spLocks noGrp="1"/>
          </p:cNvSpPr>
          <p:nvPr>
            <p:ph type="body" sz="quarter" idx="3"/>
          </p:nvPr>
        </p:nvSpPr>
        <p:spPr>
          <a:xfrm>
            <a:off x="5364088" y="1484784"/>
            <a:ext cx="2015207" cy="639762"/>
          </a:xfrm>
        </p:spPr>
        <p:txBody>
          <a:bodyPr/>
          <a:lstStyle/>
          <a:p>
            <a:pPr algn="ctr"/>
            <a:r>
              <a:rPr lang="en-US" dirty="0" smtClean="0"/>
              <a:t>CPV</a:t>
            </a:r>
            <a:endParaRPr lang="en-US" dirty="0"/>
          </a:p>
        </p:txBody>
      </p:sp>
      <p:sp>
        <p:nvSpPr>
          <p:cNvPr id="8" name="Content Placeholder 7"/>
          <p:cNvSpPr>
            <a:spLocks noGrp="1"/>
          </p:cNvSpPr>
          <p:nvPr>
            <p:ph sz="quarter" idx="4"/>
          </p:nvPr>
        </p:nvSpPr>
        <p:spPr>
          <a:xfrm>
            <a:off x="4645025" y="2174875"/>
            <a:ext cx="4041775" cy="2334245"/>
          </a:xfrm>
        </p:spPr>
        <p:txBody>
          <a:bodyPr/>
          <a:lstStyle/>
          <a:p>
            <a:pPr>
              <a:buNone/>
            </a:pPr>
            <a:endParaRPr lang="en-US" dirty="0" smtClean="0"/>
          </a:p>
          <a:p>
            <a:pPr>
              <a:buNone/>
            </a:pPr>
            <a:r>
              <a:rPr lang="en-US" dirty="0" smtClean="0">
                <a:solidFill>
                  <a:srgbClr val="7030A0"/>
                </a:solidFill>
              </a:rPr>
              <a:t>A third female (proportion may be increasing)</a:t>
            </a:r>
          </a:p>
        </p:txBody>
      </p:sp>
      <p:pic>
        <p:nvPicPr>
          <p:cNvPr id="9" name="Picture 2" descr="C:\Pics\Clip Art\Expressions &amp; work related\argument 2.JPG"/>
          <p:cNvPicPr>
            <a:picLocks noChangeAspect="1" noChangeArrowheads="1"/>
          </p:cNvPicPr>
          <p:nvPr/>
        </p:nvPicPr>
        <p:blipFill>
          <a:blip r:embed="rId3" cstate="print"/>
          <a:srcRect/>
          <a:stretch>
            <a:fillRect/>
          </a:stretch>
        </p:blipFill>
        <p:spPr bwMode="auto">
          <a:xfrm>
            <a:off x="323528" y="1044890"/>
            <a:ext cx="1440160" cy="1059731"/>
          </a:xfrm>
          <a:prstGeom prst="rect">
            <a:avLst/>
          </a:prstGeom>
          <a:solidFill>
            <a:schemeClr val="accent1"/>
          </a:solidFill>
        </p:spPr>
      </p:pic>
      <p:pic>
        <p:nvPicPr>
          <p:cNvPr id="10" name="Picture 4" descr="j0120009"/>
          <p:cNvPicPr>
            <a:picLocks noChangeAspect="1" noChangeArrowheads="1"/>
          </p:cNvPicPr>
          <p:nvPr/>
        </p:nvPicPr>
        <p:blipFill>
          <a:blip r:embed="rId4" cstate="print">
            <a:grayscl/>
          </a:blip>
          <a:srcRect/>
          <a:stretch>
            <a:fillRect/>
          </a:stretch>
        </p:blipFill>
        <p:spPr bwMode="auto">
          <a:xfrm>
            <a:off x="7596336" y="980728"/>
            <a:ext cx="1008112" cy="1333919"/>
          </a:xfrm>
          <a:prstGeom prst="rect">
            <a:avLst/>
          </a:prstGeom>
          <a:noFill/>
          <a:ln w="9525">
            <a:noFill/>
            <a:miter lim="800000"/>
            <a:headEnd/>
            <a:tailEnd/>
          </a:ln>
        </p:spPr>
      </p:pic>
      <p:sp>
        <p:nvSpPr>
          <p:cNvPr id="11" name="Text Placeholder 4"/>
          <p:cNvSpPr txBox="1">
            <a:spLocks/>
          </p:cNvSpPr>
          <p:nvPr/>
        </p:nvSpPr>
        <p:spPr>
          <a:xfrm>
            <a:off x="3491880" y="4437112"/>
            <a:ext cx="1800200" cy="504056"/>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Sib Abuse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Content Placeholder 5"/>
          <p:cNvSpPr txBox="1">
            <a:spLocks/>
          </p:cNvSpPr>
          <p:nvPr/>
        </p:nvSpPr>
        <p:spPr>
          <a:xfrm>
            <a:off x="2699792" y="5157192"/>
            <a:ext cx="3384376" cy="1152128"/>
          </a:xfrm>
          <a:prstGeom prst="rect">
            <a:avLst/>
          </a:prstGeom>
        </p:spPr>
        <p:txBody>
          <a:bodyPr vert="horz" lIns="91440" tIns="45720" rIns="91440" bIns="45720" rtlCol="0">
            <a:normAutofit fontScale="92500"/>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dirty="0" smtClean="0">
                <a:solidFill>
                  <a:srgbClr val="7030A0"/>
                </a:solidFill>
              </a:rPr>
              <a:t>Probably </a:t>
            </a:r>
            <a:r>
              <a:rPr lang="en-US" sz="2600" dirty="0" smtClean="0">
                <a:solidFill>
                  <a:srgbClr val="7030A0"/>
                </a:solidFill>
              </a:rPr>
              <a:t>similar</a:t>
            </a:r>
            <a:r>
              <a:rPr lang="en-US" sz="2400" dirty="0" smtClean="0">
                <a:solidFill>
                  <a:srgbClr val="7030A0"/>
                </a:solidFill>
              </a:rPr>
              <a:t> to CPV</a:t>
            </a: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pic>
        <p:nvPicPr>
          <p:cNvPr id="5122" name="Picture 2"/>
          <p:cNvPicPr>
            <a:picLocks noChangeAspect="1" noChangeArrowheads="1"/>
          </p:cNvPicPr>
          <p:nvPr/>
        </p:nvPicPr>
        <p:blipFill>
          <a:blip r:embed="rId5" cstate="print"/>
          <a:srcRect/>
          <a:stretch>
            <a:fillRect/>
          </a:stretch>
        </p:blipFill>
        <p:spPr bwMode="auto">
          <a:xfrm>
            <a:off x="323528" y="4653136"/>
            <a:ext cx="1304925" cy="1495425"/>
          </a:xfrm>
          <a:prstGeom prst="rect">
            <a:avLst/>
          </a:prstGeom>
          <a:noFill/>
          <a:ln w="9525">
            <a:noFill/>
            <a:miter lim="800000"/>
            <a:headEnd/>
            <a:tailEnd/>
          </a:ln>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Gender of victim</a:t>
            </a:r>
            <a:endParaRPr lang="en-US" dirty="0"/>
          </a:p>
        </p:txBody>
      </p:sp>
      <p:sp>
        <p:nvSpPr>
          <p:cNvPr id="5" name="Text Placeholder 4"/>
          <p:cNvSpPr>
            <a:spLocks noGrp="1"/>
          </p:cNvSpPr>
          <p:nvPr>
            <p:ph type="body" idx="1"/>
          </p:nvPr>
        </p:nvSpPr>
        <p:spPr>
          <a:xfrm>
            <a:off x="1691680" y="1535113"/>
            <a:ext cx="1800200" cy="639762"/>
          </a:xfrm>
        </p:spPr>
        <p:txBody>
          <a:bodyPr/>
          <a:lstStyle/>
          <a:p>
            <a:pPr algn="ctr"/>
            <a:r>
              <a:rPr lang="en-US" dirty="0" smtClean="0"/>
              <a:t>IPV</a:t>
            </a:r>
            <a:endParaRPr lang="en-US" dirty="0"/>
          </a:p>
        </p:txBody>
      </p:sp>
      <p:sp>
        <p:nvSpPr>
          <p:cNvPr id="6" name="Content Placeholder 5"/>
          <p:cNvSpPr>
            <a:spLocks noGrp="1"/>
          </p:cNvSpPr>
          <p:nvPr>
            <p:ph sz="half" idx="2"/>
          </p:nvPr>
        </p:nvSpPr>
        <p:spPr>
          <a:xfrm>
            <a:off x="457200" y="2174875"/>
            <a:ext cx="4040188" cy="2334245"/>
          </a:xfrm>
        </p:spPr>
        <p:txBody>
          <a:bodyPr/>
          <a:lstStyle/>
          <a:p>
            <a:pPr algn="ctr">
              <a:buNone/>
            </a:pPr>
            <a:endParaRPr lang="en-US" dirty="0" smtClean="0">
              <a:solidFill>
                <a:srgbClr val="7030A0"/>
              </a:solidFill>
            </a:endParaRPr>
          </a:p>
          <a:p>
            <a:pPr algn="ctr">
              <a:buNone/>
            </a:pPr>
            <a:r>
              <a:rPr lang="en-US" dirty="0" smtClean="0">
                <a:solidFill>
                  <a:srgbClr val="7030A0"/>
                </a:solidFill>
              </a:rPr>
              <a:t>	</a:t>
            </a:r>
          </a:p>
          <a:p>
            <a:pPr>
              <a:buNone/>
            </a:pPr>
            <a:r>
              <a:rPr lang="en-US" dirty="0" smtClean="0">
                <a:solidFill>
                  <a:srgbClr val="7030A0"/>
                </a:solidFill>
              </a:rPr>
              <a:t>Overwhelmingly female</a:t>
            </a:r>
          </a:p>
        </p:txBody>
      </p:sp>
      <p:sp>
        <p:nvSpPr>
          <p:cNvPr id="7" name="Text Placeholder 6"/>
          <p:cNvSpPr>
            <a:spLocks noGrp="1"/>
          </p:cNvSpPr>
          <p:nvPr>
            <p:ph type="body" sz="quarter" idx="3"/>
          </p:nvPr>
        </p:nvSpPr>
        <p:spPr>
          <a:xfrm>
            <a:off x="5364088" y="1484784"/>
            <a:ext cx="2015207" cy="639762"/>
          </a:xfrm>
        </p:spPr>
        <p:txBody>
          <a:bodyPr/>
          <a:lstStyle/>
          <a:p>
            <a:pPr algn="ctr"/>
            <a:r>
              <a:rPr lang="en-US" dirty="0" smtClean="0"/>
              <a:t>CPV</a:t>
            </a:r>
            <a:endParaRPr lang="en-US" dirty="0"/>
          </a:p>
        </p:txBody>
      </p:sp>
      <p:sp>
        <p:nvSpPr>
          <p:cNvPr id="8" name="Content Placeholder 7"/>
          <p:cNvSpPr>
            <a:spLocks noGrp="1"/>
          </p:cNvSpPr>
          <p:nvPr>
            <p:ph sz="quarter" idx="4"/>
          </p:nvPr>
        </p:nvSpPr>
        <p:spPr>
          <a:xfrm>
            <a:off x="4645025" y="2174875"/>
            <a:ext cx="4041775" cy="2334245"/>
          </a:xfrm>
        </p:spPr>
        <p:txBody>
          <a:bodyPr/>
          <a:lstStyle/>
          <a:p>
            <a:pPr>
              <a:buNone/>
            </a:pPr>
            <a:endParaRPr lang="en-US" dirty="0" smtClean="0"/>
          </a:p>
          <a:p>
            <a:pPr>
              <a:buNone/>
            </a:pPr>
            <a:r>
              <a:rPr lang="en-US" dirty="0" smtClean="0">
                <a:solidFill>
                  <a:srgbClr val="7030A0"/>
                </a:solidFill>
              </a:rPr>
              <a:t>Mainly mothers (70%+) but in 2-parent homes half of fathers also abused</a:t>
            </a:r>
          </a:p>
          <a:p>
            <a:pPr>
              <a:buNone/>
            </a:pPr>
            <a:endParaRPr lang="en-US" dirty="0" smtClean="0">
              <a:solidFill>
                <a:srgbClr val="7030A0"/>
              </a:solidFill>
            </a:endParaRPr>
          </a:p>
        </p:txBody>
      </p:sp>
      <p:pic>
        <p:nvPicPr>
          <p:cNvPr id="9" name="Picture 2" descr="C:\Pics\Clip Art\Expressions &amp; work related\argument 2.JPG"/>
          <p:cNvPicPr>
            <a:picLocks noChangeAspect="1" noChangeArrowheads="1"/>
          </p:cNvPicPr>
          <p:nvPr/>
        </p:nvPicPr>
        <p:blipFill>
          <a:blip r:embed="rId2" cstate="print"/>
          <a:srcRect/>
          <a:stretch>
            <a:fillRect/>
          </a:stretch>
        </p:blipFill>
        <p:spPr bwMode="auto">
          <a:xfrm>
            <a:off x="323528" y="1044890"/>
            <a:ext cx="1440160" cy="1059731"/>
          </a:xfrm>
          <a:prstGeom prst="rect">
            <a:avLst/>
          </a:prstGeom>
          <a:solidFill>
            <a:schemeClr val="accent1"/>
          </a:solidFill>
        </p:spPr>
      </p:pic>
      <p:pic>
        <p:nvPicPr>
          <p:cNvPr id="10" name="Picture 4" descr="j0120009"/>
          <p:cNvPicPr>
            <a:picLocks noChangeAspect="1" noChangeArrowheads="1"/>
          </p:cNvPicPr>
          <p:nvPr/>
        </p:nvPicPr>
        <p:blipFill>
          <a:blip r:embed="rId3" cstate="print">
            <a:grayscl/>
          </a:blip>
          <a:srcRect/>
          <a:stretch>
            <a:fillRect/>
          </a:stretch>
        </p:blipFill>
        <p:spPr bwMode="auto">
          <a:xfrm>
            <a:off x="7596336" y="980728"/>
            <a:ext cx="1008112" cy="1333919"/>
          </a:xfrm>
          <a:prstGeom prst="rect">
            <a:avLst/>
          </a:prstGeom>
          <a:noFill/>
          <a:ln w="9525">
            <a:noFill/>
            <a:miter lim="800000"/>
            <a:headEnd/>
            <a:tailEnd/>
          </a:ln>
        </p:spPr>
      </p:pic>
      <p:sp>
        <p:nvSpPr>
          <p:cNvPr id="11" name="Text Placeholder 4"/>
          <p:cNvSpPr txBox="1">
            <a:spLocks/>
          </p:cNvSpPr>
          <p:nvPr/>
        </p:nvSpPr>
        <p:spPr>
          <a:xfrm>
            <a:off x="3491880" y="4653136"/>
            <a:ext cx="1800200" cy="423738"/>
          </a:xfrm>
          <a:prstGeom prst="rect">
            <a:avLst/>
          </a:prstGeom>
        </p:spPr>
        <p:txBody>
          <a:bodyPr vert="horz" lIns="91440" tIns="45720" rIns="91440" bIns="45720" rtlCol="0" anchor="b">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Sib Abuse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Content Placeholder 5"/>
          <p:cNvSpPr txBox="1">
            <a:spLocks/>
          </p:cNvSpPr>
          <p:nvPr/>
        </p:nvSpPr>
        <p:spPr>
          <a:xfrm>
            <a:off x="2699792" y="5157192"/>
            <a:ext cx="3384376" cy="1340768"/>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Content Placeholder 5"/>
          <p:cNvSpPr txBox="1">
            <a:spLocks/>
          </p:cNvSpPr>
          <p:nvPr/>
        </p:nvSpPr>
        <p:spPr>
          <a:xfrm>
            <a:off x="2051720" y="5085184"/>
            <a:ext cx="4608512" cy="1614165"/>
          </a:xfrm>
          <a:prstGeom prst="rect">
            <a:avLst/>
          </a:prstGeom>
        </p:spPr>
        <p:txBody>
          <a:bodyPr vert="horz" lIns="91440" tIns="45720" rIns="91440" bIns="45720" rtlCol="0">
            <a:normAutofit lnSpcReduction="10000"/>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dirty="0" smtClean="0">
                <a:solidFill>
                  <a:srgbClr val="7030A0"/>
                </a:solidFill>
              </a:rPr>
              <a:t>More violence to male sibs, but serious abuse victims more often female</a:t>
            </a: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0070C0"/>
              </a:solidFill>
              <a:effectLst/>
              <a:uLnTx/>
              <a:uFillTx/>
              <a:latin typeface="+mn-lt"/>
              <a:ea typeface="+mn-ea"/>
              <a:cs typeface="+mn-cs"/>
            </a:endParaRPr>
          </a:p>
        </p:txBody>
      </p:sp>
      <p:pic>
        <p:nvPicPr>
          <p:cNvPr id="16" name="Picture 2"/>
          <p:cNvPicPr>
            <a:picLocks noChangeAspect="1" noChangeArrowheads="1"/>
          </p:cNvPicPr>
          <p:nvPr/>
        </p:nvPicPr>
        <p:blipFill>
          <a:blip r:embed="rId4" cstate="print"/>
          <a:srcRect/>
          <a:stretch>
            <a:fillRect/>
          </a:stretch>
        </p:blipFill>
        <p:spPr bwMode="auto">
          <a:xfrm>
            <a:off x="323528" y="4653136"/>
            <a:ext cx="1304925" cy="149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Duration and course</a:t>
            </a:r>
            <a:endParaRPr lang="en-US" dirty="0"/>
          </a:p>
        </p:txBody>
      </p:sp>
      <p:sp>
        <p:nvSpPr>
          <p:cNvPr id="5" name="Text Placeholder 4"/>
          <p:cNvSpPr>
            <a:spLocks noGrp="1"/>
          </p:cNvSpPr>
          <p:nvPr>
            <p:ph type="body" idx="1"/>
          </p:nvPr>
        </p:nvSpPr>
        <p:spPr>
          <a:xfrm>
            <a:off x="1691680" y="1535113"/>
            <a:ext cx="1800200" cy="639762"/>
          </a:xfrm>
        </p:spPr>
        <p:txBody>
          <a:bodyPr/>
          <a:lstStyle/>
          <a:p>
            <a:pPr algn="ctr"/>
            <a:r>
              <a:rPr lang="en-US" dirty="0" smtClean="0"/>
              <a:t>IPV</a:t>
            </a:r>
            <a:endParaRPr lang="en-US" dirty="0"/>
          </a:p>
        </p:txBody>
      </p:sp>
      <p:sp>
        <p:nvSpPr>
          <p:cNvPr id="6" name="Content Placeholder 5"/>
          <p:cNvSpPr>
            <a:spLocks noGrp="1"/>
          </p:cNvSpPr>
          <p:nvPr>
            <p:ph sz="half" idx="2"/>
          </p:nvPr>
        </p:nvSpPr>
        <p:spPr>
          <a:xfrm>
            <a:off x="457200" y="2174875"/>
            <a:ext cx="4040188" cy="2334245"/>
          </a:xfrm>
        </p:spPr>
        <p:txBody>
          <a:bodyPr/>
          <a:lstStyle/>
          <a:p>
            <a:pPr algn="ctr">
              <a:buNone/>
            </a:pPr>
            <a:endParaRPr lang="en-US" dirty="0" smtClean="0">
              <a:solidFill>
                <a:srgbClr val="7030A0"/>
              </a:solidFill>
            </a:endParaRPr>
          </a:p>
          <a:p>
            <a:pPr algn="ctr">
              <a:buNone/>
            </a:pPr>
            <a:r>
              <a:rPr lang="en-US" dirty="0" smtClean="0">
                <a:solidFill>
                  <a:srgbClr val="7030A0"/>
                </a:solidFill>
              </a:rPr>
              <a:t>	</a:t>
            </a:r>
          </a:p>
          <a:p>
            <a:pPr>
              <a:buNone/>
            </a:pPr>
            <a:r>
              <a:rPr lang="en-US" dirty="0" smtClean="0">
                <a:solidFill>
                  <a:srgbClr val="7030A0"/>
                </a:solidFill>
              </a:rPr>
              <a:t>May start slowly and often escalates over many years</a:t>
            </a:r>
          </a:p>
        </p:txBody>
      </p:sp>
      <p:sp>
        <p:nvSpPr>
          <p:cNvPr id="7" name="Text Placeholder 6"/>
          <p:cNvSpPr>
            <a:spLocks noGrp="1"/>
          </p:cNvSpPr>
          <p:nvPr>
            <p:ph type="body" sz="quarter" idx="3"/>
          </p:nvPr>
        </p:nvSpPr>
        <p:spPr>
          <a:xfrm>
            <a:off x="5364088" y="1484784"/>
            <a:ext cx="2015207" cy="639762"/>
          </a:xfrm>
        </p:spPr>
        <p:txBody>
          <a:bodyPr/>
          <a:lstStyle/>
          <a:p>
            <a:pPr algn="ctr"/>
            <a:r>
              <a:rPr lang="en-US" dirty="0" smtClean="0"/>
              <a:t>CPV</a:t>
            </a:r>
            <a:endParaRPr lang="en-US" dirty="0"/>
          </a:p>
        </p:txBody>
      </p:sp>
      <p:sp>
        <p:nvSpPr>
          <p:cNvPr id="8" name="Content Placeholder 7"/>
          <p:cNvSpPr>
            <a:spLocks noGrp="1"/>
          </p:cNvSpPr>
          <p:nvPr>
            <p:ph sz="quarter" idx="4"/>
          </p:nvPr>
        </p:nvSpPr>
        <p:spPr>
          <a:xfrm>
            <a:off x="4645025" y="2174875"/>
            <a:ext cx="4041775" cy="2334245"/>
          </a:xfrm>
        </p:spPr>
        <p:txBody>
          <a:bodyPr>
            <a:normAutofit lnSpcReduction="10000"/>
          </a:bodyPr>
          <a:lstStyle/>
          <a:p>
            <a:pPr>
              <a:buNone/>
            </a:pPr>
            <a:endParaRPr lang="en-US" dirty="0" smtClean="0"/>
          </a:p>
          <a:p>
            <a:pPr>
              <a:buNone/>
            </a:pPr>
            <a:r>
              <a:rPr lang="en-US" dirty="0" smtClean="0">
                <a:solidFill>
                  <a:srgbClr val="7030A0"/>
                </a:solidFill>
              </a:rPr>
              <a:t>Various patterns: often slow onset, escalating with adolescence.  A few ‘grow out of it’ but others leave home</a:t>
            </a:r>
          </a:p>
        </p:txBody>
      </p:sp>
      <p:pic>
        <p:nvPicPr>
          <p:cNvPr id="9" name="Picture 2" descr="C:\Pics\Clip Art\Expressions &amp; work related\argument 2.JPG"/>
          <p:cNvPicPr>
            <a:picLocks noChangeAspect="1" noChangeArrowheads="1"/>
          </p:cNvPicPr>
          <p:nvPr/>
        </p:nvPicPr>
        <p:blipFill>
          <a:blip r:embed="rId2" cstate="print"/>
          <a:srcRect/>
          <a:stretch>
            <a:fillRect/>
          </a:stretch>
        </p:blipFill>
        <p:spPr bwMode="auto">
          <a:xfrm>
            <a:off x="323528" y="1044890"/>
            <a:ext cx="1440160" cy="1059731"/>
          </a:xfrm>
          <a:prstGeom prst="rect">
            <a:avLst/>
          </a:prstGeom>
          <a:solidFill>
            <a:schemeClr val="accent1"/>
          </a:solidFill>
        </p:spPr>
      </p:pic>
      <p:pic>
        <p:nvPicPr>
          <p:cNvPr id="10" name="Picture 4" descr="j0120009"/>
          <p:cNvPicPr>
            <a:picLocks noChangeAspect="1" noChangeArrowheads="1"/>
          </p:cNvPicPr>
          <p:nvPr/>
        </p:nvPicPr>
        <p:blipFill>
          <a:blip r:embed="rId3" cstate="print">
            <a:grayscl/>
          </a:blip>
          <a:srcRect/>
          <a:stretch>
            <a:fillRect/>
          </a:stretch>
        </p:blipFill>
        <p:spPr bwMode="auto">
          <a:xfrm>
            <a:off x="7596336" y="980728"/>
            <a:ext cx="1008112" cy="1333919"/>
          </a:xfrm>
          <a:prstGeom prst="rect">
            <a:avLst/>
          </a:prstGeom>
          <a:noFill/>
          <a:ln w="9525">
            <a:noFill/>
            <a:miter lim="800000"/>
            <a:headEnd/>
            <a:tailEnd/>
          </a:ln>
        </p:spPr>
      </p:pic>
      <p:sp>
        <p:nvSpPr>
          <p:cNvPr id="11" name="Text Placeholder 4"/>
          <p:cNvSpPr txBox="1">
            <a:spLocks/>
          </p:cNvSpPr>
          <p:nvPr/>
        </p:nvSpPr>
        <p:spPr>
          <a:xfrm>
            <a:off x="3491880" y="4653136"/>
            <a:ext cx="1800200" cy="423738"/>
          </a:xfrm>
          <a:prstGeom prst="rect">
            <a:avLst/>
          </a:prstGeom>
        </p:spPr>
        <p:txBody>
          <a:bodyPr vert="horz" lIns="91440" tIns="45720" rIns="91440" bIns="45720" rtlCol="0" anchor="b">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Sib Abuse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Content Placeholder 5"/>
          <p:cNvSpPr txBox="1">
            <a:spLocks/>
          </p:cNvSpPr>
          <p:nvPr/>
        </p:nvSpPr>
        <p:spPr>
          <a:xfrm>
            <a:off x="2699792" y="5157192"/>
            <a:ext cx="3384376" cy="1340768"/>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Content Placeholder 5"/>
          <p:cNvSpPr txBox="1">
            <a:spLocks/>
          </p:cNvSpPr>
          <p:nvPr/>
        </p:nvSpPr>
        <p:spPr>
          <a:xfrm>
            <a:off x="2051720" y="5085184"/>
            <a:ext cx="4608512" cy="1614165"/>
          </a:xfrm>
          <a:prstGeom prst="rect">
            <a:avLst/>
          </a:prstGeom>
        </p:spPr>
        <p:txBody>
          <a:bodyPr vert="horz" lIns="91440" tIns="45720" rIns="91440" bIns="45720" rtlCol="0">
            <a:normAutofit lnSpcReduction="10000"/>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Varies</a:t>
            </a:r>
            <a:r>
              <a:rPr kumimoji="0" lang="en-US" sz="2400" b="0" i="0" u="none" strike="noStrike" kern="1200" cap="none" spc="0" normalizeH="0" noProof="0" dirty="0" smtClean="0">
                <a:ln>
                  <a:noFill/>
                </a:ln>
                <a:solidFill>
                  <a:srgbClr val="7030A0"/>
                </a:solidFill>
                <a:effectLst/>
                <a:uLnTx/>
                <a:uFillTx/>
                <a:latin typeface="+mn-lt"/>
                <a:ea typeface="+mn-ea"/>
                <a:cs typeface="+mn-cs"/>
              </a:rPr>
              <a:t> with ages of both children.  Doesn’t usually </a:t>
            </a:r>
            <a:r>
              <a:rPr lang="en-US" sz="2400" dirty="0" smtClean="0">
                <a:solidFill>
                  <a:srgbClr val="7030A0"/>
                </a:solidFill>
              </a:rPr>
              <a:t>escalate in same  way as IPV and CPV</a:t>
            </a: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0070C0"/>
              </a:solidFill>
              <a:effectLst/>
              <a:uLnTx/>
              <a:uFillTx/>
              <a:latin typeface="+mn-lt"/>
              <a:ea typeface="+mn-ea"/>
              <a:cs typeface="+mn-cs"/>
            </a:endParaRPr>
          </a:p>
        </p:txBody>
      </p:sp>
      <p:pic>
        <p:nvPicPr>
          <p:cNvPr id="15" name="Picture 2"/>
          <p:cNvPicPr>
            <a:picLocks noChangeAspect="1" noChangeArrowheads="1"/>
          </p:cNvPicPr>
          <p:nvPr/>
        </p:nvPicPr>
        <p:blipFill>
          <a:blip r:embed="rId4" cstate="print"/>
          <a:srcRect/>
          <a:stretch>
            <a:fillRect/>
          </a:stretch>
        </p:blipFill>
        <p:spPr bwMode="auto">
          <a:xfrm>
            <a:off x="323528" y="4653136"/>
            <a:ext cx="1304925" cy="149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Effects on victim</a:t>
            </a:r>
            <a:endParaRPr lang="en-US" dirty="0"/>
          </a:p>
        </p:txBody>
      </p:sp>
      <p:sp>
        <p:nvSpPr>
          <p:cNvPr id="5" name="Text Placeholder 4"/>
          <p:cNvSpPr>
            <a:spLocks noGrp="1"/>
          </p:cNvSpPr>
          <p:nvPr>
            <p:ph type="body" idx="1"/>
          </p:nvPr>
        </p:nvSpPr>
        <p:spPr>
          <a:xfrm>
            <a:off x="1691680" y="1535113"/>
            <a:ext cx="1800200" cy="639762"/>
          </a:xfrm>
        </p:spPr>
        <p:txBody>
          <a:bodyPr/>
          <a:lstStyle/>
          <a:p>
            <a:pPr algn="ctr"/>
            <a:r>
              <a:rPr lang="en-US" dirty="0" smtClean="0"/>
              <a:t>IPV</a:t>
            </a:r>
            <a:endParaRPr lang="en-US" dirty="0"/>
          </a:p>
        </p:txBody>
      </p:sp>
      <p:sp>
        <p:nvSpPr>
          <p:cNvPr id="6" name="Content Placeholder 5"/>
          <p:cNvSpPr>
            <a:spLocks noGrp="1"/>
          </p:cNvSpPr>
          <p:nvPr>
            <p:ph sz="half" idx="2"/>
          </p:nvPr>
        </p:nvSpPr>
        <p:spPr>
          <a:xfrm>
            <a:off x="395536" y="1844824"/>
            <a:ext cx="4040188" cy="2160240"/>
          </a:xfrm>
        </p:spPr>
        <p:txBody>
          <a:bodyPr>
            <a:normAutofit/>
          </a:bodyPr>
          <a:lstStyle/>
          <a:p>
            <a:pPr algn="ctr">
              <a:buNone/>
            </a:pPr>
            <a:endParaRPr lang="en-US" dirty="0" smtClean="0">
              <a:solidFill>
                <a:srgbClr val="7030A0"/>
              </a:solidFill>
            </a:endParaRPr>
          </a:p>
          <a:p>
            <a:pPr algn="ctr">
              <a:buNone/>
            </a:pPr>
            <a:r>
              <a:rPr lang="en-US" dirty="0" smtClean="0">
                <a:solidFill>
                  <a:srgbClr val="7030A0"/>
                </a:solidFill>
              </a:rPr>
              <a:t>	</a:t>
            </a:r>
          </a:p>
          <a:p>
            <a:pPr>
              <a:buNone/>
            </a:pPr>
            <a:r>
              <a:rPr lang="en-US" dirty="0" smtClean="0">
                <a:solidFill>
                  <a:srgbClr val="7030A0"/>
                </a:solidFill>
              </a:rPr>
              <a:t>Depression, extreme stress, loss of self-esteem, feeling trapped, anger</a:t>
            </a:r>
          </a:p>
        </p:txBody>
      </p:sp>
      <p:sp>
        <p:nvSpPr>
          <p:cNvPr id="7" name="Text Placeholder 6"/>
          <p:cNvSpPr>
            <a:spLocks noGrp="1"/>
          </p:cNvSpPr>
          <p:nvPr>
            <p:ph type="body" sz="quarter" idx="3"/>
          </p:nvPr>
        </p:nvSpPr>
        <p:spPr>
          <a:xfrm>
            <a:off x="5364088" y="1484784"/>
            <a:ext cx="2015207" cy="639762"/>
          </a:xfrm>
        </p:spPr>
        <p:txBody>
          <a:bodyPr/>
          <a:lstStyle/>
          <a:p>
            <a:pPr algn="ctr"/>
            <a:r>
              <a:rPr lang="en-US" dirty="0" smtClean="0"/>
              <a:t>CPV</a:t>
            </a:r>
            <a:endParaRPr lang="en-US" dirty="0"/>
          </a:p>
        </p:txBody>
      </p:sp>
      <p:sp>
        <p:nvSpPr>
          <p:cNvPr id="8" name="Content Placeholder 7"/>
          <p:cNvSpPr>
            <a:spLocks noGrp="1"/>
          </p:cNvSpPr>
          <p:nvPr>
            <p:ph sz="quarter" idx="4"/>
          </p:nvPr>
        </p:nvSpPr>
        <p:spPr>
          <a:xfrm>
            <a:off x="4645025" y="2174875"/>
            <a:ext cx="4041775" cy="2334245"/>
          </a:xfrm>
        </p:spPr>
        <p:txBody>
          <a:bodyPr/>
          <a:lstStyle/>
          <a:p>
            <a:pPr>
              <a:buNone/>
            </a:pPr>
            <a:endParaRPr lang="en-US" dirty="0" smtClean="0"/>
          </a:p>
          <a:p>
            <a:pPr>
              <a:buNone/>
            </a:pPr>
            <a:r>
              <a:rPr lang="en-US" dirty="0" smtClean="0">
                <a:solidFill>
                  <a:srgbClr val="7030A0"/>
                </a:solidFill>
              </a:rPr>
              <a:t>Same </a:t>
            </a:r>
            <a:r>
              <a:rPr lang="en-US" smtClean="0">
                <a:solidFill>
                  <a:srgbClr val="7030A0"/>
                </a:solidFill>
              </a:rPr>
              <a:t>as IPV, </a:t>
            </a:r>
            <a:r>
              <a:rPr lang="en-US" dirty="0" smtClean="0">
                <a:solidFill>
                  <a:srgbClr val="7030A0"/>
                </a:solidFill>
              </a:rPr>
              <a:t>but may feel even more trapped as can’t contemplate separation</a:t>
            </a:r>
          </a:p>
        </p:txBody>
      </p:sp>
      <p:pic>
        <p:nvPicPr>
          <p:cNvPr id="9" name="Picture 2" descr="C:\Pics\Clip Art\Expressions &amp; work related\argument 2.JPG"/>
          <p:cNvPicPr>
            <a:picLocks noChangeAspect="1" noChangeArrowheads="1"/>
          </p:cNvPicPr>
          <p:nvPr/>
        </p:nvPicPr>
        <p:blipFill>
          <a:blip r:embed="rId2" cstate="print"/>
          <a:srcRect/>
          <a:stretch>
            <a:fillRect/>
          </a:stretch>
        </p:blipFill>
        <p:spPr bwMode="auto">
          <a:xfrm>
            <a:off x="323528" y="1044890"/>
            <a:ext cx="1440160" cy="1059731"/>
          </a:xfrm>
          <a:prstGeom prst="rect">
            <a:avLst/>
          </a:prstGeom>
          <a:solidFill>
            <a:schemeClr val="accent1"/>
          </a:solidFill>
        </p:spPr>
      </p:pic>
      <p:pic>
        <p:nvPicPr>
          <p:cNvPr id="10" name="Picture 4" descr="j0120009"/>
          <p:cNvPicPr>
            <a:picLocks noChangeAspect="1" noChangeArrowheads="1"/>
          </p:cNvPicPr>
          <p:nvPr/>
        </p:nvPicPr>
        <p:blipFill>
          <a:blip r:embed="rId3" cstate="print">
            <a:grayscl/>
          </a:blip>
          <a:srcRect/>
          <a:stretch>
            <a:fillRect/>
          </a:stretch>
        </p:blipFill>
        <p:spPr bwMode="auto">
          <a:xfrm>
            <a:off x="7596336" y="980728"/>
            <a:ext cx="1008112" cy="1333919"/>
          </a:xfrm>
          <a:prstGeom prst="rect">
            <a:avLst/>
          </a:prstGeom>
          <a:noFill/>
          <a:ln w="9525">
            <a:noFill/>
            <a:miter lim="800000"/>
            <a:headEnd/>
            <a:tailEnd/>
          </a:ln>
        </p:spPr>
      </p:pic>
      <p:sp>
        <p:nvSpPr>
          <p:cNvPr id="11" name="Text Placeholder 4"/>
          <p:cNvSpPr txBox="1">
            <a:spLocks/>
          </p:cNvSpPr>
          <p:nvPr/>
        </p:nvSpPr>
        <p:spPr>
          <a:xfrm>
            <a:off x="3491880" y="4653136"/>
            <a:ext cx="1800200" cy="423738"/>
          </a:xfrm>
          <a:prstGeom prst="rect">
            <a:avLst/>
          </a:prstGeom>
        </p:spPr>
        <p:txBody>
          <a:bodyPr vert="horz" lIns="91440" tIns="45720" rIns="91440" bIns="45720" rtlCol="0" anchor="b">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Sib Abuse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Content Placeholder 5"/>
          <p:cNvSpPr txBox="1">
            <a:spLocks/>
          </p:cNvSpPr>
          <p:nvPr/>
        </p:nvSpPr>
        <p:spPr>
          <a:xfrm>
            <a:off x="2699792" y="5157192"/>
            <a:ext cx="3384376" cy="1340768"/>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Content Placeholder 5"/>
          <p:cNvSpPr txBox="1">
            <a:spLocks/>
          </p:cNvSpPr>
          <p:nvPr/>
        </p:nvSpPr>
        <p:spPr>
          <a:xfrm>
            <a:off x="2051720" y="5085184"/>
            <a:ext cx="4608512" cy="1614165"/>
          </a:xfrm>
          <a:prstGeom prst="rect">
            <a:avLst/>
          </a:prstGeom>
        </p:spPr>
        <p:txBody>
          <a:bodyPr vert="horz" lIns="91440" tIns="45720" rIns="91440" bIns="45720" rtlCol="0">
            <a:normAutofit lnSpcReduction="10000"/>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Similar.</a:t>
            </a:r>
            <a:r>
              <a:rPr kumimoji="0" lang="en-US" sz="2400" b="0" i="0" u="none" strike="noStrike" kern="1200" cap="none" spc="0" normalizeH="0" noProof="0" dirty="0" smtClean="0">
                <a:ln>
                  <a:noFill/>
                </a:ln>
                <a:solidFill>
                  <a:srgbClr val="7030A0"/>
                </a:solidFill>
                <a:effectLst/>
                <a:uLnTx/>
                <a:uFillTx/>
                <a:latin typeface="+mn-lt"/>
                <a:ea typeface="+mn-ea"/>
                <a:cs typeface="+mn-cs"/>
              </a:rPr>
              <a:t>  E</a:t>
            </a:r>
            <a:r>
              <a:rPr kumimoji="0" lang="en-US" sz="2400" b="0" i="0" u="none" strike="noStrike" kern="1200" cap="none" spc="0" normalizeH="0" baseline="0" noProof="0" dirty="0" smtClean="0">
                <a:ln>
                  <a:noFill/>
                </a:ln>
                <a:solidFill>
                  <a:srgbClr val="7030A0"/>
                </a:solidFill>
                <a:effectLst/>
                <a:uLnTx/>
                <a:uFillTx/>
                <a:latin typeface="+mn-lt"/>
                <a:ea typeface="+mn-ea"/>
                <a:cs typeface="+mn-cs"/>
              </a:rPr>
              <a:t>ffects on self-esteem may be longer lasting.  More likely to copy the aggression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0070C0"/>
              </a:solidFill>
              <a:effectLst/>
              <a:uLnTx/>
              <a:uFillTx/>
              <a:latin typeface="+mn-lt"/>
              <a:ea typeface="+mn-ea"/>
              <a:cs typeface="+mn-cs"/>
            </a:endParaRPr>
          </a:p>
        </p:txBody>
      </p:sp>
      <p:pic>
        <p:nvPicPr>
          <p:cNvPr id="15" name="Picture 2"/>
          <p:cNvPicPr>
            <a:picLocks noChangeAspect="1" noChangeArrowheads="1"/>
          </p:cNvPicPr>
          <p:nvPr/>
        </p:nvPicPr>
        <p:blipFill>
          <a:blip r:embed="rId4" cstate="print"/>
          <a:srcRect/>
          <a:stretch>
            <a:fillRect/>
          </a:stretch>
        </p:blipFill>
        <p:spPr bwMode="auto">
          <a:xfrm>
            <a:off x="323528" y="4653136"/>
            <a:ext cx="1304925" cy="149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Effects on abuser</a:t>
            </a:r>
            <a:endParaRPr lang="en-US" dirty="0"/>
          </a:p>
        </p:txBody>
      </p:sp>
      <p:sp>
        <p:nvSpPr>
          <p:cNvPr id="5" name="Text Placeholder 4"/>
          <p:cNvSpPr>
            <a:spLocks noGrp="1"/>
          </p:cNvSpPr>
          <p:nvPr>
            <p:ph type="body" idx="1"/>
          </p:nvPr>
        </p:nvSpPr>
        <p:spPr>
          <a:xfrm>
            <a:off x="1691680" y="1535113"/>
            <a:ext cx="1800200" cy="639762"/>
          </a:xfrm>
        </p:spPr>
        <p:txBody>
          <a:bodyPr/>
          <a:lstStyle/>
          <a:p>
            <a:pPr algn="ctr"/>
            <a:r>
              <a:rPr lang="en-US" dirty="0" smtClean="0"/>
              <a:t>IPV</a:t>
            </a:r>
            <a:endParaRPr lang="en-US" dirty="0"/>
          </a:p>
        </p:txBody>
      </p:sp>
      <p:sp>
        <p:nvSpPr>
          <p:cNvPr id="6" name="Content Placeholder 5"/>
          <p:cNvSpPr>
            <a:spLocks noGrp="1"/>
          </p:cNvSpPr>
          <p:nvPr>
            <p:ph sz="half" idx="2"/>
          </p:nvPr>
        </p:nvSpPr>
        <p:spPr>
          <a:xfrm>
            <a:off x="457200" y="2174875"/>
            <a:ext cx="4040188" cy="2334245"/>
          </a:xfrm>
        </p:spPr>
        <p:txBody>
          <a:bodyPr/>
          <a:lstStyle/>
          <a:p>
            <a:pPr algn="ctr">
              <a:buNone/>
            </a:pPr>
            <a:endParaRPr lang="en-US" dirty="0" smtClean="0">
              <a:solidFill>
                <a:srgbClr val="7030A0"/>
              </a:solidFill>
            </a:endParaRPr>
          </a:p>
          <a:p>
            <a:pPr algn="ctr">
              <a:buNone/>
            </a:pPr>
            <a:r>
              <a:rPr lang="en-US" sz="2200" dirty="0" smtClean="0">
                <a:solidFill>
                  <a:srgbClr val="7030A0"/>
                </a:solidFill>
              </a:rPr>
              <a:t>	May minimise all problems until forced (legally or by separation) to face issues</a:t>
            </a:r>
          </a:p>
        </p:txBody>
      </p:sp>
      <p:sp>
        <p:nvSpPr>
          <p:cNvPr id="7" name="Text Placeholder 6"/>
          <p:cNvSpPr>
            <a:spLocks noGrp="1"/>
          </p:cNvSpPr>
          <p:nvPr>
            <p:ph type="body" sz="quarter" idx="3"/>
          </p:nvPr>
        </p:nvSpPr>
        <p:spPr>
          <a:xfrm>
            <a:off x="5364088" y="1484784"/>
            <a:ext cx="2015207" cy="639762"/>
          </a:xfrm>
        </p:spPr>
        <p:txBody>
          <a:bodyPr/>
          <a:lstStyle/>
          <a:p>
            <a:pPr algn="ctr"/>
            <a:r>
              <a:rPr lang="en-US" dirty="0" smtClean="0"/>
              <a:t>CPV</a:t>
            </a:r>
            <a:endParaRPr lang="en-US" dirty="0"/>
          </a:p>
        </p:txBody>
      </p:sp>
      <p:sp>
        <p:nvSpPr>
          <p:cNvPr id="8" name="Content Placeholder 7"/>
          <p:cNvSpPr>
            <a:spLocks noGrp="1"/>
          </p:cNvSpPr>
          <p:nvPr>
            <p:ph sz="quarter" idx="4"/>
          </p:nvPr>
        </p:nvSpPr>
        <p:spPr>
          <a:xfrm>
            <a:off x="4645025" y="2174875"/>
            <a:ext cx="4041775" cy="2334245"/>
          </a:xfrm>
        </p:spPr>
        <p:txBody>
          <a:bodyPr>
            <a:normAutofit fontScale="92500"/>
          </a:bodyPr>
          <a:lstStyle/>
          <a:p>
            <a:pPr>
              <a:buNone/>
            </a:pPr>
            <a:endParaRPr lang="en-US" dirty="0" smtClean="0"/>
          </a:p>
          <a:p>
            <a:pPr>
              <a:buNone/>
            </a:pPr>
            <a:r>
              <a:rPr lang="en-US" dirty="0" smtClean="0">
                <a:solidFill>
                  <a:srgbClr val="7030A0"/>
                </a:solidFill>
              </a:rPr>
              <a:t>Often unhappy and may stress themselves.  Put themselves at risk by alienating their family.  Practicing abuse likely to affect later relationships.</a:t>
            </a:r>
          </a:p>
        </p:txBody>
      </p:sp>
      <p:pic>
        <p:nvPicPr>
          <p:cNvPr id="9" name="Picture 2" descr="C:\Pics\Clip Art\Expressions &amp; work related\argument 2.JPG"/>
          <p:cNvPicPr>
            <a:picLocks noChangeAspect="1" noChangeArrowheads="1"/>
          </p:cNvPicPr>
          <p:nvPr/>
        </p:nvPicPr>
        <p:blipFill>
          <a:blip r:embed="rId2" cstate="print"/>
          <a:srcRect/>
          <a:stretch>
            <a:fillRect/>
          </a:stretch>
        </p:blipFill>
        <p:spPr bwMode="auto">
          <a:xfrm>
            <a:off x="323528" y="1044890"/>
            <a:ext cx="1440160" cy="1059731"/>
          </a:xfrm>
          <a:prstGeom prst="rect">
            <a:avLst/>
          </a:prstGeom>
          <a:solidFill>
            <a:schemeClr val="accent1"/>
          </a:solidFill>
        </p:spPr>
      </p:pic>
      <p:pic>
        <p:nvPicPr>
          <p:cNvPr id="10" name="Picture 4" descr="j0120009"/>
          <p:cNvPicPr>
            <a:picLocks noChangeAspect="1" noChangeArrowheads="1"/>
          </p:cNvPicPr>
          <p:nvPr/>
        </p:nvPicPr>
        <p:blipFill>
          <a:blip r:embed="rId3" cstate="print">
            <a:grayscl/>
          </a:blip>
          <a:srcRect/>
          <a:stretch>
            <a:fillRect/>
          </a:stretch>
        </p:blipFill>
        <p:spPr bwMode="auto">
          <a:xfrm>
            <a:off x="7596336" y="980728"/>
            <a:ext cx="1008112" cy="1333919"/>
          </a:xfrm>
          <a:prstGeom prst="rect">
            <a:avLst/>
          </a:prstGeom>
          <a:noFill/>
          <a:ln w="9525">
            <a:noFill/>
            <a:miter lim="800000"/>
            <a:headEnd/>
            <a:tailEnd/>
          </a:ln>
        </p:spPr>
      </p:pic>
      <p:sp>
        <p:nvSpPr>
          <p:cNvPr id="11" name="Text Placeholder 4"/>
          <p:cNvSpPr txBox="1">
            <a:spLocks/>
          </p:cNvSpPr>
          <p:nvPr/>
        </p:nvSpPr>
        <p:spPr>
          <a:xfrm>
            <a:off x="3491880" y="4653136"/>
            <a:ext cx="1800200" cy="423738"/>
          </a:xfrm>
          <a:prstGeom prst="rect">
            <a:avLst/>
          </a:prstGeom>
        </p:spPr>
        <p:txBody>
          <a:bodyPr vert="horz" lIns="91440" tIns="45720" rIns="91440" bIns="45720" rtlCol="0" anchor="b">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Sib Abuse</a:t>
            </a:r>
            <a:endParaRPr kumimoji="0" 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Content Placeholder 5"/>
          <p:cNvSpPr txBox="1">
            <a:spLocks/>
          </p:cNvSpPr>
          <p:nvPr/>
        </p:nvSpPr>
        <p:spPr>
          <a:xfrm>
            <a:off x="2699792" y="5157192"/>
            <a:ext cx="3384376" cy="1340768"/>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Content Placeholder 5"/>
          <p:cNvSpPr txBox="1">
            <a:spLocks/>
          </p:cNvSpPr>
          <p:nvPr/>
        </p:nvSpPr>
        <p:spPr>
          <a:xfrm>
            <a:off x="1619672" y="5085184"/>
            <a:ext cx="5616624" cy="1614165"/>
          </a:xfrm>
          <a:prstGeom prst="rect">
            <a:avLst/>
          </a:prstGeom>
        </p:spPr>
        <p:txBody>
          <a:bodyPr vert="horz" lIns="91440" tIns="45720" rIns="91440" bIns="45720" rtlCol="0">
            <a:normAutofit fontScale="77500" lnSpcReduction="20000"/>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7030A0"/>
              </a:solidFill>
              <a:effectLst/>
              <a:uLnTx/>
              <a:uFillTx/>
              <a:latin typeface="+mn-lt"/>
              <a:ea typeface="+mn-ea"/>
              <a:cs typeface="+mn-cs"/>
            </a:endParaRPr>
          </a:p>
          <a:p>
            <a:pPr marL="342900" marR="0" lvl="0" indent="-34290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solidFill>
                  <a:srgbClr val="7030A0"/>
                </a:solidFill>
                <a:effectLst/>
                <a:uLnTx/>
                <a:uFillTx/>
                <a:latin typeface="+mn-lt"/>
                <a:ea typeface="+mn-ea"/>
                <a:cs typeface="+mn-cs"/>
              </a:rPr>
              <a:t>Unless parents or authorities take action, they tend to trivialise the behaviour and it may have little effect.  </a:t>
            </a:r>
            <a:r>
              <a:rPr lang="en-US" sz="2800" dirty="0" smtClean="0">
                <a:solidFill>
                  <a:srgbClr val="7030A0"/>
                </a:solidFill>
              </a:rPr>
              <a:t>May increase chances of later abusive behaviour.</a:t>
            </a:r>
            <a:r>
              <a:rPr kumimoji="0" lang="en-US" sz="2800" b="0" i="0" u="none" strike="noStrike" kern="1200" cap="none" spc="0" normalizeH="0" baseline="0" noProof="0" dirty="0" smtClean="0">
                <a:ln>
                  <a:noFill/>
                </a:ln>
                <a:solidFill>
                  <a:srgbClr val="7030A0"/>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smtClean="0">
              <a:ln>
                <a:noFill/>
              </a:ln>
              <a:solidFill>
                <a:srgbClr val="0070C0"/>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Shades of grey</a:t>
            </a:r>
            <a:endParaRPr lang="en-AU" dirty="0"/>
          </a:p>
        </p:txBody>
      </p:sp>
      <p:sp>
        <p:nvSpPr>
          <p:cNvPr id="4" name="Content Placeholder 3"/>
          <p:cNvSpPr>
            <a:spLocks noGrp="1"/>
          </p:cNvSpPr>
          <p:nvPr>
            <p:ph sz="half" idx="2"/>
          </p:nvPr>
        </p:nvSpPr>
        <p:spPr/>
        <p:txBody>
          <a:bodyPr/>
          <a:lstStyle/>
          <a:p>
            <a:r>
              <a:rPr lang="en-US" dirty="0" smtClean="0"/>
              <a:t>We tend to view abuse and violence in black and white terms.</a:t>
            </a:r>
          </a:p>
          <a:p>
            <a:r>
              <a:rPr lang="en-US" dirty="0" smtClean="0"/>
              <a:t>Sometimes it is…  but we need to live with</a:t>
            </a:r>
            <a:r>
              <a:rPr lang="en-US" sz="2800" dirty="0" smtClean="0"/>
              <a:t> </a:t>
            </a:r>
            <a:r>
              <a:rPr lang="en-US" sz="2800" dirty="0" smtClean="0">
                <a:gradFill>
                  <a:gsLst>
                    <a:gs pos="0">
                      <a:srgbClr val="000000"/>
                    </a:gs>
                    <a:gs pos="39999">
                      <a:srgbClr val="0A128C"/>
                    </a:gs>
                    <a:gs pos="70000">
                      <a:srgbClr val="181CC7"/>
                    </a:gs>
                    <a:gs pos="88000">
                      <a:srgbClr val="7005D4"/>
                    </a:gs>
                    <a:gs pos="100000">
                      <a:srgbClr val="8C3D91"/>
                    </a:gs>
                  </a:gsLst>
                  <a:lin ang="5400000" scaled="0"/>
                </a:gradFill>
                <a:latin typeface="Milano LET" pitchFamily="2" charset="0"/>
              </a:rPr>
              <a:t>fuzzy</a:t>
            </a:r>
            <a:r>
              <a:rPr lang="en-US" sz="2800" dirty="0" smtClean="0">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atin typeface="Milano LET" pitchFamily="2" charset="0"/>
              </a:rPr>
              <a:t> </a:t>
            </a:r>
            <a:r>
              <a:rPr lang="en-US" dirty="0" smtClean="0"/>
              <a:t>shades of grey</a:t>
            </a:r>
          </a:p>
          <a:p>
            <a:pPr>
              <a:buNone/>
            </a:pPr>
            <a:endParaRPr lang="en-AU" dirty="0"/>
          </a:p>
        </p:txBody>
      </p:sp>
      <p:sp>
        <p:nvSpPr>
          <p:cNvPr id="7" name="Slide Number Placeholder 6"/>
          <p:cNvSpPr>
            <a:spLocks noGrp="1"/>
          </p:cNvSpPr>
          <p:nvPr>
            <p:ph type="sldNum" sz="quarter" idx="12"/>
          </p:nvPr>
        </p:nvSpPr>
        <p:spPr/>
        <p:txBody>
          <a:bodyPr/>
          <a:lstStyle/>
          <a:p>
            <a:fld id="{749C7984-2A19-49CB-B43F-6BE1713C3C56}" type="slidenum">
              <a:rPr lang="en-AU" smtClean="0"/>
              <a:pPr/>
              <a:t>24</a:t>
            </a:fld>
            <a:endParaRPr lang="en-AU"/>
          </a:p>
        </p:txBody>
      </p:sp>
      <p:pic>
        <p:nvPicPr>
          <p:cNvPr id="8" name="Content Placeholder 7" descr="Circle limit Escher"/>
          <p:cNvPicPr>
            <a:picLocks noGrp="1" noChangeAspect="1" noChangeArrowheads="1"/>
          </p:cNvPicPr>
          <p:nvPr>
            <p:ph sz="quarter" idx="4"/>
          </p:nvPr>
        </p:nvPicPr>
        <p:blipFill>
          <a:blip r:embed="rId2" cstate="print"/>
          <a:srcRect/>
          <a:stretch>
            <a:fillRect/>
          </a:stretch>
        </p:blipFill>
        <p:spPr bwMode="auto">
          <a:xfrm>
            <a:off x="4572000" y="1916832"/>
            <a:ext cx="4433159" cy="43924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45224"/>
            <a:ext cx="8229600" cy="1143000"/>
          </a:xfrm>
        </p:spPr>
        <p:txBody>
          <a:bodyPr>
            <a:normAutofit/>
          </a:bodyPr>
          <a:lstStyle/>
          <a:p>
            <a:r>
              <a:rPr lang="en-US" sz="2400" dirty="0" smtClean="0"/>
              <a:t>©Eddie Gallagher 2013 </a:t>
            </a:r>
            <a:br>
              <a:rPr lang="en-US" sz="2400" dirty="0" smtClean="0"/>
            </a:br>
            <a:r>
              <a:rPr lang="en-US" sz="2400" dirty="0" smtClean="0"/>
              <a:t>www.eddiegallagher.com.au</a:t>
            </a:r>
            <a:endParaRPr lang="en-AU" sz="2400" dirty="0"/>
          </a:p>
        </p:txBody>
      </p:sp>
      <p:sp>
        <p:nvSpPr>
          <p:cNvPr id="7" name="Slide Number Placeholder 6"/>
          <p:cNvSpPr>
            <a:spLocks noGrp="1"/>
          </p:cNvSpPr>
          <p:nvPr>
            <p:ph type="sldNum" sz="quarter" idx="12"/>
          </p:nvPr>
        </p:nvSpPr>
        <p:spPr/>
        <p:txBody>
          <a:bodyPr/>
          <a:lstStyle/>
          <a:p>
            <a:fld id="{749C7984-2A19-49CB-B43F-6BE1713C3C56}" type="slidenum">
              <a:rPr lang="en-AU" smtClean="0"/>
              <a:pPr/>
              <a:t>25</a:t>
            </a:fld>
            <a:endParaRPr lang="en-AU"/>
          </a:p>
        </p:txBody>
      </p:sp>
      <p:pic>
        <p:nvPicPr>
          <p:cNvPr id="10" name="Content Placeholder 9" descr="nothing is etched in stone.jpg"/>
          <p:cNvPicPr>
            <a:picLocks noGrp="1" noChangeAspect="1"/>
          </p:cNvPicPr>
          <p:nvPr>
            <p:ph sz="quarter" idx="4"/>
          </p:nvPr>
        </p:nvPicPr>
        <p:blipFill>
          <a:blip r:embed="rId2" cstate="print"/>
          <a:stretch>
            <a:fillRect/>
          </a:stretch>
        </p:blipFill>
        <p:spPr>
          <a:xfrm>
            <a:off x="2123728" y="764704"/>
            <a:ext cx="4728676" cy="4248472"/>
          </a:xfrm>
        </p:spPr>
      </p:pic>
    </p:spTree>
  </p:cSld>
  <p:clrMapOvr>
    <a:masterClrMapping/>
  </p:clrMapOvr>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1647</TotalTime>
  <Words>1324</Words>
  <Application>Microsoft Office PowerPoint</Application>
  <PresentationFormat>On-screen Show (4:3)</PresentationFormat>
  <Paragraphs>176</Paragraphs>
  <Slides>25</Slides>
  <Notes>0</Notes>
  <HiddenSlides>1</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Drawing the line: Types of family violence and abuse</vt:lpstr>
      <vt:lpstr>Sibling Violence  1</vt:lpstr>
      <vt:lpstr>Sibling violence   2</vt:lpstr>
      <vt:lpstr>Sibling violence 3</vt:lpstr>
      <vt:lpstr>Sibling violence 4</vt:lpstr>
      <vt:lpstr>Sibling violence 5</vt:lpstr>
      <vt:lpstr>Sibling violence 6</vt:lpstr>
      <vt:lpstr>Working with sib violence</vt:lpstr>
      <vt:lpstr>Violence &amp; Abuse</vt:lpstr>
      <vt:lpstr>6 types of violence</vt:lpstr>
      <vt:lpstr>Which are ‘abuse’?</vt:lpstr>
      <vt:lpstr>What is ‘abuse’?</vt:lpstr>
      <vt:lpstr>Abuse and power</vt:lpstr>
      <vt:lpstr>Power</vt:lpstr>
      <vt:lpstr>Power</vt:lpstr>
      <vt:lpstr>Power</vt:lpstr>
      <vt:lpstr>Chivalry</vt:lpstr>
      <vt:lpstr>Slide 18</vt:lpstr>
      <vt:lpstr>Gender of abusers</vt:lpstr>
      <vt:lpstr>Gender of victim</vt:lpstr>
      <vt:lpstr>Duration and course</vt:lpstr>
      <vt:lpstr>Effects on victim</vt:lpstr>
      <vt:lpstr>Effects on abuser</vt:lpstr>
      <vt:lpstr>Shades of grey</vt:lpstr>
      <vt:lpstr>©Eddie Gallagher 2013  www.eddiegallagher.com.au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Eddie Gallagher</dc:creator>
  <cp:lastModifiedBy>Eddie Gallagher</cp:lastModifiedBy>
  <cp:revision>39</cp:revision>
  <dcterms:created xsi:type="dcterms:W3CDTF">2013-04-19T04:54:43Z</dcterms:created>
  <dcterms:modified xsi:type="dcterms:W3CDTF">2013-06-05T03:21:20Z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uthorSkypeName">
    <vt:lpwstr>eddieogallagher</vt:lpwstr>
  </property>
</Properties>
</file>