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4148" r:id="rId2"/>
    <p:sldMasterId id="2147484160" r:id="rId3"/>
    <p:sldMasterId id="2147484174" r:id="rId4"/>
  </p:sldMasterIdLst>
  <p:notesMasterIdLst>
    <p:notesMasterId r:id="rId20"/>
  </p:notesMasterIdLst>
  <p:sldIdLst>
    <p:sldId id="256" r:id="rId5"/>
    <p:sldId id="401" r:id="rId6"/>
    <p:sldId id="400" r:id="rId7"/>
    <p:sldId id="402" r:id="rId8"/>
    <p:sldId id="262" r:id="rId9"/>
    <p:sldId id="259" r:id="rId10"/>
    <p:sldId id="258" r:id="rId11"/>
    <p:sldId id="260" r:id="rId12"/>
    <p:sldId id="403" r:id="rId13"/>
    <p:sldId id="263" r:id="rId14"/>
    <p:sldId id="264" r:id="rId15"/>
    <p:sldId id="265" r:id="rId16"/>
    <p:sldId id="271" r:id="rId17"/>
    <p:sldId id="268" r:id="rId18"/>
    <p:sldId id="269" r:id="rId1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4" charset="0"/>
        <a:ea typeface="ヒラギノ角ゴ Pro W3" pitchFamily="4" charset="-128"/>
        <a:cs typeface="ヒラギノ角ゴ Pro W3" pitchFamily="4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4" charset="0"/>
        <a:ea typeface="ヒラギノ角ゴ Pro W3" pitchFamily="4" charset="-128"/>
        <a:cs typeface="ヒラギノ角ゴ Pro W3" pitchFamily="4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4" charset="0"/>
        <a:ea typeface="ヒラギノ角ゴ Pro W3" pitchFamily="4" charset="-128"/>
        <a:cs typeface="ヒラギノ角ゴ Pro W3" pitchFamily="4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4" charset="0"/>
        <a:ea typeface="ヒラギノ角ゴ Pro W3" pitchFamily="4" charset="-128"/>
        <a:cs typeface="ヒラギノ角ゴ Pro W3" pitchFamily="4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4" charset="0"/>
        <a:ea typeface="ヒラギノ角ゴ Pro W3" pitchFamily="4" charset="-128"/>
        <a:cs typeface="ヒラギノ角ゴ Pro W3" pitchFamily="4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4" charset="0"/>
        <a:ea typeface="ヒラギノ角ゴ Pro W3" pitchFamily="4" charset="-128"/>
        <a:cs typeface="ヒラギノ角ゴ Pro W3" pitchFamily="4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4" charset="0"/>
        <a:ea typeface="ヒラギノ角ゴ Pro W3" pitchFamily="4" charset="-128"/>
        <a:cs typeface="ヒラギノ角ゴ Pro W3" pitchFamily="4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4" charset="0"/>
        <a:ea typeface="ヒラギノ角ゴ Pro W3" pitchFamily="4" charset="-128"/>
        <a:cs typeface="ヒラギノ角ゴ Pro W3" pitchFamily="4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4" charset="0"/>
        <a:ea typeface="ヒラギノ角ゴ Pro W3" pitchFamily="4" charset="-128"/>
        <a:cs typeface="ヒラギノ角ゴ Pro W3" pitchFamily="4" charset="-128"/>
      </a:defRPr>
    </a:lvl9pPr>
  </p:defaultTextStyle>
  <p:extLst>
    <p:ext uri="{521415D9-36F7-43E2-AB2F-B90AF26B5E84}">
      <p14:sectionLst xmlns:p14="http://schemas.microsoft.com/office/powerpoint/2010/main">
        <p14:section name="Default Section" id="{106F6C25-2452-1D4B-BF51-5AA0733DE009}">
          <p14:sldIdLst>
            <p14:sldId id="256"/>
          </p14:sldIdLst>
        </p14:section>
        <p14:section name="Untitled Section" id="{B0ED09C7-81A3-C445-A98B-5B14D444F67D}">
          <p14:sldIdLst>
            <p14:sldId id="401"/>
            <p14:sldId id="400"/>
            <p14:sldId id="402"/>
            <p14:sldId id="262"/>
            <p14:sldId id="259"/>
            <p14:sldId id="258"/>
            <p14:sldId id="260"/>
            <p14:sldId id="403"/>
            <p14:sldId id="263"/>
            <p14:sldId id="264"/>
            <p14:sldId id="265"/>
            <p14:sldId id="271"/>
            <p14:sldId id="268"/>
            <p14:sldId id="2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80" autoAdjust="0"/>
    <p:restoredTop sz="86410" autoAdjust="0"/>
  </p:normalViewPr>
  <p:slideViewPr>
    <p:cSldViewPr snapToObjects="1">
      <p:cViewPr varScale="1">
        <p:scale>
          <a:sx n="63" d="100"/>
          <a:sy n="63" d="100"/>
        </p:scale>
        <p:origin x="82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77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4" charset="0"/>
              </a:defRPr>
            </a:lvl1pPr>
          </a:lstStyle>
          <a:p>
            <a:fld id="{6F421EEF-2119-1A48-AC2A-10B30A92D0C8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4" charset="0"/>
              </a:defRPr>
            </a:lvl1pPr>
          </a:lstStyle>
          <a:p>
            <a:fld id="{6172846A-4467-404C-A61B-EC5452DFE2EE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667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GB" b="1" dirty="0">
                <a:ea typeface="ヒラギノ角ゴ Pro W3" pitchFamily="4" charset="-128"/>
                <a:cs typeface="ヒラギノ角ゴ Pro W3" pitchFamily="4" charset="-128"/>
              </a:rPr>
              <a:t>Handout: </a:t>
            </a:r>
          </a:p>
          <a:p>
            <a:r>
              <a:rPr lang="en-GB" b="1" dirty="0">
                <a:ea typeface="ヒラギノ角ゴ Pro W3" pitchFamily="4" charset="-128"/>
                <a:cs typeface="ヒラギノ角ゴ Pro W3" pitchFamily="4" charset="-128"/>
              </a:rPr>
              <a:t>Anger is usually associated with violence and is often seen as a root cause.</a:t>
            </a:r>
          </a:p>
          <a:p>
            <a:r>
              <a:rPr lang="en-GB" b="1" dirty="0">
                <a:ea typeface="ヒラギノ角ゴ Pro W3" pitchFamily="4" charset="-128"/>
                <a:cs typeface="ヒラギノ角ゴ Pro W3" pitchFamily="4" charset="-128"/>
              </a:rPr>
              <a:t>More often than not it’s about not being able to regulate a person’s emotions.</a:t>
            </a:r>
          </a:p>
          <a:p>
            <a:r>
              <a:rPr lang="en-GB" b="1" dirty="0">
                <a:ea typeface="ヒラギノ角ゴ Pro W3" pitchFamily="4" charset="-128"/>
                <a:cs typeface="ヒラギノ角ゴ Pro W3" pitchFamily="4" charset="-128"/>
              </a:rPr>
              <a:t>We here phrases like someone was killed in cold blood – it was calculated – there was no anger </a:t>
            </a:r>
          </a:p>
          <a:p>
            <a:r>
              <a:rPr lang="en-GB" b="1" dirty="0">
                <a:ea typeface="ヒラギノ角ゴ Pro W3" pitchFamily="4" charset="-128"/>
                <a:cs typeface="ヒラギノ角ゴ Pro W3" pitchFamily="4" charset="-128"/>
              </a:rPr>
              <a:t>In fact sometimes there is calm. Some of the most dangerous individuals are emotionless psychopaths.</a:t>
            </a:r>
          </a:p>
          <a:p>
            <a:r>
              <a:rPr lang="en-GB" b="1" dirty="0">
                <a:ea typeface="ヒラギノ角ゴ Pro W3" pitchFamily="4" charset="-128"/>
                <a:cs typeface="ヒラギノ角ゴ Pro W3" pitchFamily="4" charset="-128"/>
              </a:rPr>
              <a:t>I recall getting into scrapes myself as a youngster and there was no anger present it was about winning </a:t>
            </a:r>
          </a:p>
          <a:p>
            <a:r>
              <a:rPr lang="en-GB" b="1" dirty="0">
                <a:ea typeface="ヒラギノ角ゴ Pro W3" pitchFamily="4" charset="-128"/>
                <a:cs typeface="ヒラギノ角ゴ Pro W3" pitchFamily="4" charset="-128"/>
              </a:rPr>
              <a:t>Or pride or competition.</a:t>
            </a:r>
          </a:p>
          <a:p>
            <a:r>
              <a:rPr lang="en-GB" b="1" dirty="0">
                <a:ea typeface="ヒラギノ角ゴ Pro W3" pitchFamily="4" charset="-128"/>
                <a:cs typeface="ヒラギノ角ゴ Pro W3" pitchFamily="4" charset="-128"/>
              </a:rPr>
              <a:t>Throughout history and in most cultures the vast majority of acts of violence were not motivated by anger</a:t>
            </a:r>
            <a:endParaRPr lang="en-GB" dirty="0">
              <a:ea typeface="ヒラギノ角ゴ Pro W3" pitchFamily="4" charset="-128"/>
              <a:cs typeface="ヒラギノ角ゴ Pro W3" pitchFamily="4" charset="-128"/>
            </a:endParaRPr>
          </a:p>
          <a:p>
            <a:endParaRPr lang="en-GB" dirty="0"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9019CE0-9A56-FF46-BB7D-A9F7D46D5781}" type="slidenum">
              <a:rPr lang="en-US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Intro:</a:t>
            </a:r>
          </a:p>
          <a:p>
            <a:r>
              <a:rPr lang="en-GB" dirty="0"/>
              <a:t>Anger is just one of a range of emotions.</a:t>
            </a:r>
          </a:p>
          <a:p>
            <a:r>
              <a:rPr lang="en-GB" dirty="0"/>
              <a:t>Although we do speak about</a:t>
            </a:r>
            <a:r>
              <a:rPr lang="en-GB" baseline="0" dirty="0"/>
              <a:t> people causing other emotions </a:t>
            </a:r>
            <a:r>
              <a:rPr lang="en-GB" baseline="0" dirty="0" err="1"/>
              <a:t>i.e</a:t>
            </a:r>
            <a:r>
              <a:rPr lang="en-GB" baseline="0" dirty="0"/>
              <a:t> my bundle of joy or </a:t>
            </a:r>
          </a:p>
          <a:p>
            <a:r>
              <a:rPr lang="en-GB" baseline="0" dirty="0"/>
              <a:t>“he made me sad when he shared that with me”</a:t>
            </a:r>
          </a:p>
          <a:p>
            <a:r>
              <a:rPr lang="en-GB" baseline="0" dirty="0"/>
              <a:t>Often it’s anger that we single out as being caused by other people</a:t>
            </a:r>
          </a:p>
          <a:p>
            <a:r>
              <a:rPr lang="en-GB" baseline="0" dirty="0"/>
              <a:t>Maybe it’s because we use anger as an excuse for our worst behaviour.</a:t>
            </a:r>
          </a:p>
          <a:p>
            <a:r>
              <a:rPr lang="en-GB" baseline="0" dirty="0"/>
              <a:t>And maybe it’s because when we are very angry we revert to simplistic,</a:t>
            </a:r>
          </a:p>
          <a:p>
            <a:r>
              <a:rPr lang="en-GB" baseline="0" dirty="0"/>
              <a:t>More black and white thinking as we are unable to think as clearly.</a:t>
            </a:r>
          </a:p>
          <a:p>
            <a:r>
              <a:rPr lang="en-GB" baseline="0" dirty="0"/>
              <a:t>So the focus when we are angry is the object of our anger.</a:t>
            </a:r>
          </a:p>
          <a:p>
            <a:r>
              <a:rPr lang="en-GB" baseline="0" dirty="0"/>
              <a:t>Think about this as we run through the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2846A-4467-404C-A61B-EC5452DFE2E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303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aseline="0" dirty="0"/>
              <a:t>We can choose to get angry: game shows, sports commentators, politicians, injustice etc.</a:t>
            </a:r>
          </a:p>
          <a:p>
            <a:endParaRPr lang="en-GB" baseline="0" dirty="0"/>
          </a:p>
          <a:p>
            <a:r>
              <a:rPr lang="en-GB" baseline="0" dirty="0"/>
              <a:t>Imagine a drunken teenager provoking a group of older men</a:t>
            </a:r>
          </a:p>
          <a:p>
            <a:r>
              <a:rPr lang="en-GB" baseline="0" dirty="0"/>
              <a:t>A group of older men may just laugh at him – even though his behaviour may be unacceptable</a:t>
            </a:r>
          </a:p>
          <a:p>
            <a:r>
              <a:rPr lang="en-GB" baseline="0" dirty="0"/>
              <a:t>(he’s not worth bothering with) (don’t let him get to you) They realise they have a choice</a:t>
            </a:r>
          </a:p>
          <a:p>
            <a:r>
              <a:rPr lang="en-GB" baseline="0" dirty="0"/>
              <a:t>Picture an angry driver making hand gestures at others</a:t>
            </a:r>
          </a:p>
          <a:p>
            <a:r>
              <a:rPr lang="en-GB" baseline="0" dirty="0"/>
              <a:t>Some other drivers may just laugh at them getting so heated</a:t>
            </a:r>
          </a:p>
          <a:p>
            <a:r>
              <a:rPr lang="en-GB" baseline="0" dirty="0"/>
              <a:t>Imagine the drunken teenager as your son – you may say he caused you to get angry </a:t>
            </a:r>
          </a:p>
          <a:p>
            <a:r>
              <a:rPr lang="en-GB" baseline="0" dirty="0"/>
              <a:t>But what if his girlfriend had dumped him, his uncle had died and he was drunk for the first time. </a:t>
            </a:r>
          </a:p>
          <a:p>
            <a:r>
              <a:rPr lang="en-GB" baseline="0" dirty="0"/>
              <a:t>Would your response be the same?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2846A-4467-404C-A61B-EC5452DFE2EE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If all this were true how come we are not shouting,</a:t>
            </a:r>
            <a:r>
              <a:rPr lang="en-GB" baseline="0" dirty="0"/>
              <a:t> hitting and hurting people all over the place?</a:t>
            </a:r>
          </a:p>
          <a:p>
            <a:endParaRPr lang="en-GB" baseline="0" dirty="0"/>
          </a:p>
          <a:p>
            <a:r>
              <a:rPr lang="en-GB" baseline="0" dirty="0"/>
              <a:t>What is it about the arrival of the police that causing them to stop – are the police so soothing?</a:t>
            </a:r>
          </a:p>
          <a:p>
            <a:r>
              <a:rPr lang="en-GB" baseline="0" dirty="0"/>
              <a:t>It’s the potential consequences of the police appearing that changes the behaviour </a:t>
            </a:r>
          </a:p>
          <a:p>
            <a:endParaRPr lang="en-GB" baseline="0" dirty="0"/>
          </a:p>
          <a:p>
            <a:r>
              <a:rPr lang="en-GB" baseline="0" dirty="0"/>
              <a:t>If people really are out of control, then why are there not far more murders</a:t>
            </a:r>
          </a:p>
          <a:p>
            <a:endParaRPr lang="en-GB" baseline="0" dirty="0"/>
          </a:p>
          <a:p>
            <a:r>
              <a:rPr lang="en-GB" baseline="0" dirty="0"/>
              <a:t>Men are often careful not to leave bruises when assaulting their partners</a:t>
            </a:r>
          </a:p>
          <a:p>
            <a:r>
              <a:rPr lang="en-GB" baseline="0" dirty="0"/>
              <a:t>Siblings seldom cause ‘real’ injuries even when there are differences in size and strength.</a:t>
            </a:r>
          </a:p>
          <a:p>
            <a:endParaRPr lang="en-GB" baseline="0" dirty="0"/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Adults and children smash things but there is usually a pattern so the rage is controlled on some level.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Only my own things, only my Mums, only expensive things, nothing expensive, things that make a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Satisfying sound when smashed.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endParaRPr lang="en-GB" baseline="0" dirty="0"/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We don’t talk about other feelings in this way.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I was just too excited, I couldn’t go to school/work today doesn’t seem plausible 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No sane person would talk about strong sexual urges as an excuse for rape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dirty="0"/>
              <a:t>It’s only anger that causes us to talk</a:t>
            </a:r>
            <a:r>
              <a:rPr lang="en-GB" baseline="0" dirty="0"/>
              <a:t> as forcing us to behave in another way.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2846A-4467-404C-A61B-EC5452DFE2E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3719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2846A-4467-404C-A61B-EC5452DFE2E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0962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Anger is not a substance and can’t be</a:t>
            </a:r>
            <a:r>
              <a:rPr lang="en-GB" baseline="0" dirty="0"/>
              <a:t> stored up.</a:t>
            </a:r>
          </a:p>
          <a:p>
            <a:r>
              <a:rPr lang="en-GB" baseline="0" dirty="0"/>
              <a:t>Certain things which can build up which often result in increased anger</a:t>
            </a:r>
          </a:p>
          <a:p>
            <a:r>
              <a:rPr lang="en-GB" baseline="0" dirty="0"/>
              <a:t>Having constant angry thoughts can build up and become a negative thinking habit.</a:t>
            </a:r>
          </a:p>
          <a:p>
            <a:r>
              <a:rPr lang="en-GB" baseline="0" dirty="0"/>
              <a:t>As a child becomes more demanding the parent begins to give up as the child loses more and more respect for them </a:t>
            </a:r>
          </a:p>
          <a:p>
            <a:r>
              <a:rPr lang="en-GB" baseline="0" dirty="0"/>
              <a:t>This can lead to a rigid and aggressive </a:t>
            </a:r>
            <a:r>
              <a:rPr lang="en-GB" baseline="0" dirty="0" err="1"/>
              <a:t>styleof</a:t>
            </a:r>
            <a:r>
              <a:rPr lang="en-GB" baseline="0" dirty="0"/>
              <a:t> parenting for example.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2846A-4467-404C-A61B-EC5452DFE2E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464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Anger</a:t>
            </a:r>
            <a:r>
              <a:rPr lang="en-GB" baseline="0" dirty="0"/>
              <a:t> is a choice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72846A-4467-404C-A61B-EC5452DFE2E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884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14D6C39-10D7-7E4C-86C2-805F4705F90E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AB5B69-5A67-A449-AE39-FF52D1A0930E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DB06F3D-218B-584F-AF8B-CE27B5507D8D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799D87-E072-BB40-9670-AD2AFF17B143}" type="slidenum">
              <a:rPr lang="en-US"/>
              <a:pPr/>
              <a:t>‹#›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A0B9CE-7E48-1241-B50E-AACD175DBF33}"/>
              </a:ext>
            </a:extLst>
          </p:cNvPr>
          <p:cNvSpPr txBox="1"/>
          <p:nvPr userDrawn="1"/>
        </p:nvSpPr>
        <p:spPr>
          <a:xfrm>
            <a:off x="7325710" y="7672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9" name="Picture 3" descr="WIC Logo.jpg">
            <a:extLst>
              <a:ext uri="{FF2B5EF4-FFF2-40B4-BE49-F238E27FC236}">
                <a16:creationId xmlns:a16="http://schemas.microsoft.com/office/drawing/2014/main" id="{3CF7D02B-FA97-DC45-8574-91A7F2277A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069788" y="3969"/>
            <a:ext cx="1074212" cy="151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A7A8D1-64B8-2E48-A591-833867F866A4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/>
            </a:lvl1pPr>
          </a:lstStyle>
          <a:p>
            <a:fld id="{BF9D5851-2AF6-4F44-AF0A-41149DDDFBBF}" type="slidenum">
              <a:rPr lang="en-US"/>
              <a:pPr/>
              <a:t>‹#›</a:t>
            </a:fld>
            <a:endParaRPr lang="en-US" dirty="0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172F01A-C056-1446-AE9C-EC226A93D839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B72CD8-DF74-EC4A-8CB4-8ECB8C7F244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835966-6F21-7E40-8279-07B7C617B3CB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110A8A-F590-FA4F-9113-2FBCD7AF4D2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53F158-80C2-1F4E-B75B-D166006B1EC5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F3B3A-E917-ED46-AB53-AF9486D24D36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364800-B174-204F-A109-AD959731B1CA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25CDE1D-97C4-394B-B0D1-09B5FDFA75B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95FDC0-63E0-034F-B5A2-4CE9F50C25D3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34B983-D740-E440-82A5-3DD65D3A434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GB" noProof="0" dirty="0"/>
              <a:t>Click icon to add picture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/>
          <a:lstStyle>
            <a:lvl1pPr>
              <a:defRPr/>
            </a:lvl1pPr>
          </a:lstStyle>
          <a:p>
            <a:fld id="{31F860C5-6A9F-1048-A9F4-8AC234360FF7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/>
          <a:lstStyle>
            <a:lvl1pPr>
              <a:defRPr sz="2800"/>
            </a:lvl1pPr>
          </a:lstStyle>
          <a:p>
            <a:fld id="{B3C73218-FEB9-DB45-AC0D-19596D5B3193}" type="slidenum">
              <a:rPr lang="en-US"/>
              <a:pPr/>
              <a:t>‹#›</a:t>
            </a:fld>
            <a:endParaRPr lang="en-US" dirty="0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3EFF1B-5F03-994A-8F0E-5F673A9B78DF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C7895-7B2D-7F4C-87EB-22CFCA3BEEB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fld id="{E948316C-D344-7341-8A99-C36B105606E3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85CCDA83-FB74-9F4D-BC24-D78CFE72062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699D4-5B7D-5141-A94E-FF32A51EFE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E4AEA1-166D-A34A-9770-59CDC90021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820662-39BB-8545-ACB4-655AEED5E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EAE75C-AD76-B94C-BDFB-6765ED855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552917-83B4-E94F-92FC-31E312541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247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B360C-74EB-344F-A446-BE3C65194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B7606-4FDB-AF47-A02B-8D4D664B3D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7DD2DD-F951-B240-BD84-ABE399193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DC9A53-777F-0949-8AA2-2DA879D9D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8DEF9C-EE2A-1A4B-826D-71C498EE2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6587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ED0DE-6ED0-9543-83B8-0A517FB0A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E5E72B-DBE1-B049-9013-3174F9C07F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6796BF-6165-1A47-97F8-42D41A07D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19760F-5E81-DD46-A294-722BA06DA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D2371-2318-D14F-AE19-C2AD44156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755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1BF74-5799-404A-ACC9-AE6B1D57C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014BD-FF74-6D42-821D-E1C8B80A4B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576853-A14C-6749-87DE-9AFCE3F2F5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FFE86C-13C7-7C4D-B433-A4743E972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005EAF-0591-DB41-BF7C-97950BFBE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854740-A5F8-9A4F-B283-B36588026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129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35203-B395-134D-8105-944DF5430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951F40-5699-8340-A631-96626C084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817476-22C3-0A44-822A-D74212D069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79961A-0858-5645-A80C-2F077FDDC6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400187-D307-044F-9543-D909D9F818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1B92C0-67CB-F14C-A237-A63D53A6A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317F1E-04BD-F141-8E8E-838E1E43D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739F05-95DF-294E-9A06-B6A448C41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20520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C4BE8-F514-AD4F-A692-97395228E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C0BA83-8281-6943-BF1C-7871F2095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F5D5F2-937B-A24B-A628-CF3DDF1A1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2F3459-B983-D84F-A1D6-E101128DE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4243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65C0EE-86E9-E547-9177-6C99AF467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584BCF-230B-2C47-8C50-23D6B7898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841C66-CBE1-B546-AB29-B68E1B613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5555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EFC53-2A64-0240-9470-4551872B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B4A5DE-35E0-2542-9158-E8F531B04E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93F785-C260-1B4A-8C29-2C1F12C64A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F2021-59A5-A049-A73E-ADC980286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0C8256-92E5-F245-BEC4-DC0C0F57C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6548A9-7E35-3648-A6F4-7FE068664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088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27979-5CC1-D445-B854-0C486514E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496A0B-B99F-CD49-8019-DE1390B4D5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37375F-C16E-954D-8569-A8F65FF81B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33AB0C-A2F9-9840-9A80-1D3953D54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EF2DD2-37A2-AD45-A013-A57E36030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E2E473-7A67-A149-AF3C-AE28DC2B6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68602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23D07-C525-7D43-B337-0CD03A93A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00B6A4-9390-9541-B443-C77A4BD7A1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76BB00-00B8-B844-8751-DDCDB1722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5BC96-CA54-CD49-93EF-72AD424D5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78D123-5C47-F844-8060-A9021922C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5267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EF0CD2-A95C-494C-B61F-1B580BCABB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733173-A889-1444-B286-EBE7C3B35A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E31F5-017F-CF44-8AB1-D1EBE2FEC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E451A5-A2D2-9344-93C5-69062E25D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26C718-9EBC-104C-A3B0-21212D0A3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0626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2A850-7042-5C4E-888D-45A7E6A00C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1DA76F-03EA-634D-A1B5-53E81A91DD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850DB-7BDC-2746-8296-DE21FF103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D048E-4093-4F43-B1DB-41CDEE230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93D3A-9F40-1241-AA86-C63EA0012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7249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E52E9-798A-D947-BD09-8DC4005F9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162B7-B9DF-D349-AE54-DCFB22FB02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C65458-F44D-1A41-B2BC-2DF0F1FC2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8BE6E7-1965-794A-8A10-46167AA97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1B05E5-D05A-0347-82E8-8261C739B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269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F3FD7-EBB3-5E49-A527-F06F411AC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EB1BF-B85C-9248-88E7-6D76DA4F8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C89C00-E5FC-544A-BE09-A049AF3C6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2DAC91-850D-F84D-BFD0-68F6340DC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A203DD-9CAF-7C4D-9DD6-B0C585D76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5186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5CE76-9E03-FC45-B137-E3C6506B2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303C2-2E73-7045-854F-535E50796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43533C-DCC5-5548-9CB8-B5EC03293D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CEA2DA-7940-D149-8121-E6B29CBC9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139ABF-D1D0-9A48-8CCB-5E3CFD232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61EA0-E141-2849-A6B9-A6BA27E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6551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82226-7C41-BC4D-BF14-C8F11D5BA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29B731-7817-EA4A-B775-4075DCDC71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F19DD7-B510-D749-B8C1-92E99B8D0D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B89C9E-1E4D-034C-827D-70872D88AF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BBAB84-D383-EB4E-A597-298519BC23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CC038A-66E4-5847-A446-6ED67C9C7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51F454-6777-584E-A7D1-E8363B790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523488-3371-044D-95B5-68123F7FF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0567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7EA1A-F923-094B-8BBD-1110926DA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D9FE04-144D-4F41-89E0-B41E6541E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9F96AF-65D0-5E42-9BC8-9651B2323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7E8BC5-9448-DC4B-BD8C-CE396C155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5571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BDA0D2-48B5-E742-908C-9F61B37C1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36FE5C-87F1-9A48-82A5-6A22FF807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D697ED-2445-704C-8C48-3994090D5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7174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7C6A6-3196-2F41-A1B0-B0AB86231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A0B40-BF67-E049-B913-BEA5AB89ED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C01710-86DB-5947-9DA1-957EE6FBF7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003D34-8871-DC42-B2C3-B4F1ED676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30CCA1-E42C-F041-AE7B-86FC94099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E41634-5675-2440-89E8-19C678C06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9853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7D8ED-D04A-8F4A-836D-12BAE0620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5CCECD-2D44-4F41-933B-08EE4E6742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281E53-59A9-D143-AD21-50C028FB5E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C14F0-185C-5A4F-8CF1-132A66A26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DECAD4-E91D-1B49-AD63-7BC724FE3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461926-CC0F-AE4C-B6A2-4D4C6C38F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76297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EBA93-D3D0-F046-B7AE-A7D844A4B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60477B-B6BB-104F-AF7A-0DFC186948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81301C-9E17-FF44-99F6-5FCB3E94C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3CB870-BB2D-B440-B00C-326AD0AD5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0019B-F5FC-B541-800F-58D8AF4ED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51387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F13380-4060-C542-A0C1-1B78215689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4C16CA-0CC6-864F-B8B2-1DB12B0A04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42B779-9AFC-5B4F-8ABC-88747B98A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A7705E-BB6F-B34B-A441-6EDEF2E43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5F0104-1331-BB43-AC39-9F6D6F135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20244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85A9827-2128-1343-891F-3057F505D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36525"/>
            <a:ext cx="8640960" cy="15541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8" name="Picture 3" descr="WIC Logo.jpg">
            <a:extLst>
              <a:ext uri="{FF2B5EF4-FFF2-40B4-BE49-F238E27FC236}">
                <a16:creationId xmlns:a16="http://schemas.microsoft.com/office/drawing/2014/main" id="{3FE5A95D-08B1-7B44-8C25-F4089FCB22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074903" y="146241"/>
            <a:ext cx="880893" cy="1405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8104042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08F8D-A391-2C40-ACD4-AC76A9217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62EC69-9503-C845-8D0E-DD181BCB0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D50C98-256E-5140-BE00-E1492F60C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B66183-ACD7-9F42-9682-82411FF9C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9585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A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AU"/>
            </a:p>
          </p:txBody>
        </p:sp>
      </p:grpSp>
      <p:sp>
        <p:nvSpPr>
          <p:cNvPr id="10650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AU"/>
              <a:t>Click to edit Master subtitle style</a:t>
            </a:r>
          </a:p>
        </p:txBody>
      </p:sp>
      <p:sp>
        <p:nvSpPr>
          <p:cNvPr id="10650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n-AU"/>
              <a:t>Click to edit Master 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5AA632E-0451-4D3C-90F8-CB543FB462C5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233076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5CCF9-9FFB-4553-88E8-8537A63C0190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453369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AFB25-8295-4CC0-B1A5-A4651FFB5F27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39612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E77E5-73B4-4790-B198-6FB49BEF2EBE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243325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E00A31-48A0-4ED6-B7E8-8CE75C83DF3F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09470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F8BA5-D025-4899-8F87-8D1B15B0ACCB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99837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C642E-3F62-4B8E-B94E-C14AA214F337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185499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E79022-68E9-41D0-AF1A-BB43322B9AA1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502401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364D1-7C87-47F4-B16D-B48139580D1D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417712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599C19-B3AD-45E2-A4DA-992C525601D0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852158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1CBFA-8AD2-4DD7-8303-D68A8C47DB80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0598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2"/>
                </a:solidFill>
                <a:latin typeface="Tw Cen MT" pitchFamily="4" charset="0"/>
              </a:defRPr>
            </a:lvl1pPr>
          </a:lstStyle>
          <a:p>
            <a:fld id="{3E9147D0-30F0-3C44-9F08-C96A97C5DABE}" type="datetime1">
              <a:rPr lang="en-US"/>
              <a:pPr/>
              <a:t>7/28/2020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2"/>
                </a:solidFill>
                <a:latin typeface="Tw Cen MT" pitchFamily="4" charset="0"/>
              </a:defRPr>
            </a:lvl1pPr>
          </a:lstStyle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 dirty="0">
              <a:solidFill>
                <a:srgbClr val="FFFFFF"/>
              </a:solidFill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>
              <a:defRPr sz="1400" b="1">
                <a:solidFill>
                  <a:srgbClr val="FFFFFF"/>
                </a:solidFill>
                <a:latin typeface="Tw Cen MT" pitchFamily="4" charset="0"/>
              </a:defRPr>
            </a:lvl1pPr>
          </a:lstStyle>
          <a:p>
            <a:fld id="{EF15FA15-FE2D-D24C-B987-57419C9E81C7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3" r:id="rId1"/>
    <p:sldLayoutId id="2147484137" r:id="rId2"/>
    <p:sldLayoutId id="2147484144" r:id="rId3"/>
    <p:sldLayoutId id="2147484138" r:id="rId4"/>
    <p:sldLayoutId id="2147484139" r:id="rId5"/>
    <p:sldLayoutId id="2147484140" r:id="rId6"/>
    <p:sldLayoutId id="2147484145" r:id="rId7"/>
    <p:sldLayoutId id="2147484141" r:id="rId8"/>
    <p:sldLayoutId id="2147484146" r:id="rId9"/>
    <p:sldLayoutId id="2147484142" r:id="rId10"/>
    <p:sldLayoutId id="214748414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ヒラギノ角ゴ Pro W3" charset="-128"/>
          <a:cs typeface="ヒラギノ角ゴ Pro W3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charset="0"/>
          <a:ea typeface="ヒラギノ角ゴ Pro W3" charset="-128"/>
          <a:cs typeface="ヒラギノ角ゴ Pro W3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charset="0"/>
          <a:ea typeface="ヒラギノ角ゴ Pro W3" charset="-128"/>
          <a:cs typeface="ヒラギノ角ゴ Pro W3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charset="0"/>
          <a:ea typeface="ヒラギノ角ゴ Pro W3" charset="-128"/>
          <a:cs typeface="ヒラギノ角ゴ Pro W3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charset="0"/>
          <a:ea typeface="ヒラギノ角ゴ Pro W3" charset="-128"/>
          <a:cs typeface="ヒラギノ角ゴ Pro W3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charset="0"/>
          <a:ea typeface="ヒラギノ角ゴ Pro W3" charset="-128"/>
          <a:cs typeface="ヒラギノ角ゴ Pro W3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charset="0"/>
          <a:ea typeface="ヒラギノ角ゴ Pro W3" charset="-128"/>
          <a:cs typeface="ヒラギノ角ゴ Pro W3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charset="0"/>
          <a:ea typeface="ヒラギノ角ゴ Pro W3" charset="-128"/>
          <a:cs typeface="ヒラギノ角ゴ Pro W3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charset="0"/>
          <a:ea typeface="ヒラギノ角ゴ Pro W3" charset="-128"/>
          <a:cs typeface="ヒラギノ角ゴ Pro W3" charset="-128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4" charset="2"/>
        <a:buChar char=""/>
        <a:defRPr sz="2900" kern="1200">
          <a:solidFill>
            <a:schemeClr val="tx1"/>
          </a:solidFill>
          <a:latin typeface="+mn-lt"/>
          <a:ea typeface="ヒラギノ角ゴ Pro W3" charset="-128"/>
          <a:cs typeface="ヒラギノ角ゴ Pro W3" charset="-128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4" charset="2"/>
        <a:buChar char=""/>
        <a:defRPr sz="2600" kern="1200">
          <a:solidFill>
            <a:schemeClr val="tx1"/>
          </a:solidFill>
          <a:latin typeface="+mn-lt"/>
          <a:ea typeface="ヒラギノ角ゴ Pro W3" charset="-128"/>
          <a:cs typeface="ヒラギノ角ゴ Pro W3" charset="0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4" charset="2"/>
        <a:buChar char=""/>
        <a:defRPr sz="2300" kern="1200">
          <a:solidFill>
            <a:schemeClr val="tx1"/>
          </a:solidFill>
          <a:latin typeface="+mn-lt"/>
          <a:ea typeface="ヒラギノ角ゴ Pro W3" charset="-128"/>
          <a:cs typeface="ヒラギノ角ゴ Pro W3" charset="0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2397E2"/>
        </a:buClr>
        <a:buSzPct val="75000"/>
        <a:buFont typeface="Wingdings" pitchFamily="4" charset="2"/>
        <a:buChar char=""/>
        <a:defRPr sz="2000" kern="1200">
          <a:solidFill>
            <a:schemeClr val="tx1"/>
          </a:solidFill>
          <a:latin typeface="+mn-lt"/>
          <a:ea typeface="ヒラギノ角ゴ Pro W3" charset="-128"/>
          <a:cs typeface="ヒラギノ角ゴ Pro W3" charset="0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35ACA2"/>
        </a:buClr>
        <a:buSzPct val="65000"/>
        <a:buFont typeface="Wingdings" pitchFamily="4" charset="2"/>
        <a:buChar char=""/>
        <a:defRPr sz="2000" kern="1200">
          <a:solidFill>
            <a:schemeClr val="tx1"/>
          </a:solidFill>
          <a:latin typeface="+mn-lt"/>
          <a:ea typeface="ヒラギノ角ゴ Pro W3" charset="-128"/>
          <a:cs typeface="ヒラギノ角ゴ Pro W3" charset="0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D5388D-7D46-6742-917F-D3C0961C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CDD7F1-E4F9-2C4B-84D5-90AA0C0120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A43E94-0FD4-2A42-8AF0-6E8B6174FA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FE0D4-C7BE-CE4C-B259-2F032A8D87C8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0788A8-AE71-274C-97AA-582BFC80C2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BEAE6-7410-7F4F-A983-538D84B03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E6233-C1D4-6242-B886-05248C19BD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1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9" r:id="rId1"/>
    <p:sldLayoutId id="2147484150" r:id="rId2"/>
    <p:sldLayoutId id="2147484151" r:id="rId3"/>
    <p:sldLayoutId id="2147484152" r:id="rId4"/>
    <p:sldLayoutId id="2147484153" r:id="rId5"/>
    <p:sldLayoutId id="2147484154" r:id="rId6"/>
    <p:sldLayoutId id="2147484155" r:id="rId7"/>
    <p:sldLayoutId id="2147484156" r:id="rId8"/>
    <p:sldLayoutId id="2147484157" r:id="rId9"/>
    <p:sldLayoutId id="2147484158" r:id="rId10"/>
    <p:sldLayoutId id="21474841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5C02C7-E15E-0842-BDD2-77106902E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C2A488-6820-E544-B96E-1A0A41BD84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465F43-27B4-644A-840C-690A2F894E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EBC7F-12CF-3C4B-B31F-66A11BEC88D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905637-4118-B147-89C6-C5C0A06863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BB5C1-E993-044C-93D7-3CA5DD56D2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BE153-D2E9-4545-86EF-4FD1945AA1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697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  <p:sldLayoutId id="2147484172" r:id="rId12"/>
    <p:sldLayoutId id="21474841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105475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AU"/>
            </a:p>
          </p:txBody>
        </p:sp>
        <p:sp>
          <p:nvSpPr>
            <p:cNvPr id="105476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AU"/>
            </a:p>
          </p:txBody>
        </p:sp>
      </p:grpSp>
      <p:sp>
        <p:nvSpPr>
          <p:cNvPr id="10547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title style</a:t>
            </a:r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1054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054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054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3D009A3-6FF4-4A7E-9E68-2E9AF0D3B3E1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155488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175" r:id="rId1"/>
    <p:sldLayoutId id="2147484176" r:id="rId2"/>
    <p:sldLayoutId id="2147484177" r:id="rId3"/>
    <p:sldLayoutId id="2147484178" r:id="rId4"/>
    <p:sldLayoutId id="2147484179" r:id="rId5"/>
    <p:sldLayoutId id="2147484180" r:id="rId6"/>
    <p:sldLayoutId id="2147484181" r:id="rId7"/>
    <p:sldLayoutId id="2147484182" r:id="rId8"/>
    <p:sldLayoutId id="2147484183" r:id="rId9"/>
    <p:sldLayoutId id="2147484184" r:id="rId10"/>
    <p:sldLayoutId id="214748418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2699792" y="1557338"/>
            <a:ext cx="6368008" cy="1871662"/>
          </a:xfrm>
        </p:spPr>
        <p:txBody>
          <a:bodyPr/>
          <a:lstStyle/>
          <a:p>
            <a:pPr algn="r" eaLnBrk="1" hangingPunct="1"/>
            <a:r>
              <a:rPr lang="en-US" sz="5400" cap="none" dirty="0">
                <a:ea typeface="ヒラギノ角ゴ Pro W3" pitchFamily="4" charset="-128"/>
                <a:cs typeface="ヒラギノ角ゴ Pro W3" pitchFamily="4" charset="-128"/>
              </a:rPr>
              <a:t>Who</a:t>
            </a:r>
            <a:r>
              <a:rPr lang="ja-JP" altLang="en-US" sz="5400" cap="none" dirty="0">
                <a:ea typeface="ヒラギノ角ゴ Pro W3" pitchFamily="4" charset="-128"/>
                <a:cs typeface="ヒラギノ角ゴ Pro W3" pitchFamily="4" charset="-128"/>
              </a:rPr>
              <a:t>’</a:t>
            </a:r>
            <a:r>
              <a:rPr lang="en-US" altLang="ja-JP" sz="5400" cap="none" dirty="0">
                <a:ea typeface="ヒラギノ角ゴ Pro W3" pitchFamily="4" charset="-128"/>
                <a:cs typeface="ヒラギノ角ゴ Pro W3" pitchFamily="4" charset="-128"/>
              </a:rPr>
              <a:t>s in Charge</a:t>
            </a:r>
            <a:r>
              <a:rPr lang="en-US" altLang="ja-JP" sz="5400" cap="none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?</a:t>
            </a:r>
            <a:br>
              <a:rPr lang="en-US" altLang="ja-JP" sz="5400" cap="none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ja-JP" cap="none" dirty="0">
                <a:solidFill>
                  <a:srgbClr val="FF0000"/>
                </a:solidFill>
                <a:latin typeface="Arial Rounded MT Bold" panose="020F0704030504030204" pitchFamily="34" charset="0"/>
                <a:ea typeface="ヒラギノ角ゴ Pro W3" pitchFamily="4" charset="-128"/>
                <a:cs typeface="ヒラギノ角ゴ Pro W3" pitchFamily="4" charset="-128"/>
              </a:rPr>
              <a:t>MYTHS  OF ANGER!</a:t>
            </a:r>
            <a:endParaRPr lang="en-US" cap="none" dirty="0">
              <a:solidFill>
                <a:srgbClr val="FF0000"/>
              </a:solidFill>
              <a:latin typeface="Arial Rounded MT Bold" panose="020F0704030504030204" pitchFamily="34" charset="0"/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pPr algn="r" eaLnBrk="1" hangingPunct="1"/>
            <a:endParaRPr lang="en-US" dirty="0">
              <a:ea typeface="ヒラギノ角ゴ Pro W3" pitchFamily="4" charset="-128"/>
              <a:cs typeface="ヒラギノ角ゴ Pro W3" pitchFamily="4" charset="-128"/>
            </a:endParaRPr>
          </a:p>
        </p:txBody>
      </p:sp>
      <p:pic>
        <p:nvPicPr>
          <p:cNvPr id="14339" name="Picture 3" descr="WIC 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3369" y="1793875"/>
            <a:ext cx="2747962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free funny photoS: funny angry faces">
            <a:extLst>
              <a:ext uri="{FF2B5EF4-FFF2-40B4-BE49-F238E27FC236}">
                <a16:creationId xmlns:a16="http://schemas.microsoft.com/office/drawing/2014/main" id="{46289687-517D-42E0-A9BE-EBE5BA922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974406"/>
            <a:ext cx="2007453" cy="169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20961-369D-44C8-A9D7-E3AD48D62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/>
              <a:t>Myths of </a:t>
            </a:r>
            <a:r>
              <a:rPr lang="en-AU" dirty="0">
                <a:solidFill>
                  <a:srgbClr val="FF0000"/>
                </a:solidFill>
                <a:latin typeface="Aarco" pitchFamily="2" charset="0"/>
              </a:rPr>
              <a:t>anger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03B31-AF43-4776-ACF8-FAFF3A2B2AC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“Anger is an acid that can do more harm to the vessel in which it’s stored than to anything on which it is poured.”</a:t>
            </a:r>
          </a:p>
          <a:p>
            <a:pPr marL="0" indent="0">
              <a:buNone/>
            </a:pPr>
            <a:r>
              <a:rPr lang="en-GB" sz="4400" dirty="0"/>
              <a:t>                     (Mark Twain)</a:t>
            </a:r>
          </a:p>
        </p:txBody>
      </p:sp>
    </p:spTree>
    <p:extLst>
      <p:ext uri="{BB962C8B-B14F-4D97-AF65-F5344CB8AC3E}">
        <p14:creationId xmlns:p14="http://schemas.microsoft.com/office/powerpoint/2010/main" val="3268882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7540625" cy="990600"/>
          </a:xfrm>
        </p:spPr>
        <p:txBody>
          <a:bodyPr/>
          <a:lstStyle/>
          <a:p>
            <a:pPr algn="ctr"/>
            <a:r>
              <a:rPr lang="en-AU" sz="5400" dirty="0"/>
              <a:t>Myths of </a:t>
            </a:r>
            <a:r>
              <a:rPr lang="en-AU" sz="5400" dirty="0">
                <a:solidFill>
                  <a:srgbClr val="FF0000"/>
                </a:solidFill>
                <a:latin typeface="Aarco" pitchFamily="2" charset="0"/>
              </a:rPr>
              <a:t>anger</a:t>
            </a:r>
            <a:endParaRPr lang="en-US" sz="5400" dirty="0">
              <a:ea typeface="ヒラギノ角ゴ Pro W3" pitchFamily="4" charset="-128"/>
              <a:cs typeface="ヒラギノ角ゴ Pro W3" pitchFamily="4" charset="-12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9541F2-9209-457A-9A7E-BDB61D2C53E1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381000" y="1828800"/>
            <a:ext cx="7772400" cy="50292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AU" sz="4400" dirty="0">
                <a:solidFill>
                  <a:srgbClr val="FF0000"/>
                </a:solidFill>
              </a:rPr>
              <a:t>Other people make us angry</a:t>
            </a:r>
          </a:p>
          <a:p>
            <a:pPr marL="609600" indent="-609600" eaLnBrk="1" hangingPunct="1">
              <a:defRPr/>
            </a:pPr>
            <a:r>
              <a:rPr lang="en-AU" sz="3200" dirty="0"/>
              <a:t>Their intention, not action, is important</a:t>
            </a:r>
          </a:p>
          <a:p>
            <a:pPr marL="609600" indent="-609600" eaLnBrk="1" hangingPunct="1">
              <a:defRPr/>
            </a:pPr>
            <a:r>
              <a:rPr lang="en-AU" sz="3200" dirty="0"/>
              <a:t>Actually our interpretation of their intention</a:t>
            </a:r>
          </a:p>
          <a:p>
            <a:pPr marL="609600" indent="-609600" eaLnBrk="1" hangingPunct="1">
              <a:defRPr/>
            </a:pPr>
            <a:r>
              <a:rPr lang="en-AU" sz="3200" dirty="0"/>
              <a:t>How much threat do we perceive (pride, self-esteem, role expectations, etc.)</a:t>
            </a:r>
          </a:p>
          <a:p>
            <a:pPr marL="609600" indent="-609600" eaLnBrk="1" hangingPunct="1">
              <a:defRPr/>
            </a:pPr>
            <a:r>
              <a:rPr lang="en-AU" sz="3200" dirty="0"/>
              <a:t>Fear can suppress anger</a:t>
            </a:r>
          </a:p>
          <a:p>
            <a:pPr marL="609600" indent="-609600" eaLnBrk="1" hangingPunct="1">
              <a:defRPr/>
            </a:pPr>
            <a:r>
              <a:rPr lang="en-AU" sz="3200" dirty="0"/>
              <a:t>Humour can cancel anger</a:t>
            </a:r>
          </a:p>
          <a:p>
            <a:pPr marL="609600" indent="-609600" eaLnBrk="1" hangingPunct="1">
              <a:defRPr/>
            </a:pPr>
            <a:endParaRPr lang="en-A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5B24B-DF62-45A8-B6EF-4F23124A7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/>
              <a:t>Myths of </a:t>
            </a:r>
            <a:r>
              <a:rPr lang="en-AU" dirty="0">
                <a:solidFill>
                  <a:srgbClr val="FF0000"/>
                </a:solidFill>
                <a:latin typeface="Aarco" pitchFamily="2" charset="0"/>
              </a:rPr>
              <a:t>anger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01830-6A82-4638-9067-DDD2B144ACF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AU" sz="4400" dirty="0">
                <a:solidFill>
                  <a:srgbClr val="FF0000"/>
                </a:solidFill>
              </a:rPr>
              <a:t>Feelings cause behaviour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I just saw red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I was so angry 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I couldn’t control myself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I went from 0-100 instantly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AU" dirty="0"/>
              <a:t>95% of men who are violent towards a partner would stop if a policeman appeared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AU" dirty="0"/>
              <a:t>Of the remaining 5% who are unafraid of the police or prison, most would stop if their mother arrived.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AU" dirty="0"/>
          </a:p>
          <a:p>
            <a:endParaRPr lang="en-GB" dirty="0"/>
          </a:p>
        </p:txBody>
      </p:sp>
      <p:pic>
        <p:nvPicPr>
          <p:cNvPr id="2050" name="Picture 2" descr="ᐈ Angry faces cartoons stock pics, Royalty Free anger images ...">
            <a:extLst>
              <a:ext uri="{FF2B5EF4-FFF2-40B4-BE49-F238E27FC236}">
                <a16:creationId xmlns:a16="http://schemas.microsoft.com/office/drawing/2014/main" id="{5F85A80D-C22B-49D5-BEC9-145637A1A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9" y="2052781"/>
            <a:ext cx="1931293" cy="1790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4888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3600" dirty="0"/>
              <a:t>                </a:t>
            </a:r>
            <a:r>
              <a:rPr lang="en-AU" dirty="0"/>
              <a:t>Myths of </a:t>
            </a:r>
            <a:r>
              <a:rPr lang="en-AU" dirty="0">
                <a:solidFill>
                  <a:srgbClr val="FF0000"/>
                </a:solidFill>
                <a:latin typeface="Aarco" pitchFamily="2" charset="0"/>
              </a:rPr>
              <a:t>anger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AU" sz="4400" dirty="0">
                <a:solidFill>
                  <a:srgbClr val="FF0000"/>
                </a:solidFill>
              </a:rPr>
              <a:t>Anger is automatic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We always make </a:t>
            </a:r>
            <a:r>
              <a:rPr lang="en-AU" b="1" dirty="0"/>
              <a:t>ourselves</a:t>
            </a:r>
            <a:r>
              <a:rPr lang="en-AU" dirty="0"/>
              <a:t> angry by our thoughts and attitudes 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This may be almost instantaneous, or slow-building for months or years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Generally we work ourselves into a rage by a sequence of winding-up thoughts and actions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Once in a rage we don’t </a:t>
            </a:r>
            <a:r>
              <a:rPr lang="en-AU" b="1" dirty="0"/>
              <a:t>want</a:t>
            </a:r>
            <a:r>
              <a:rPr lang="en-AU" dirty="0"/>
              <a:t> to stop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Even children and the disabled can learn control</a:t>
            </a:r>
          </a:p>
        </p:txBody>
      </p:sp>
      <p:pic>
        <p:nvPicPr>
          <p:cNvPr id="6148" name="Picture 4" descr="j02936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4785" y="22455"/>
            <a:ext cx="1835150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dirty="0"/>
              <a:t>                  Myths of </a:t>
            </a:r>
            <a:r>
              <a:rPr lang="en-AU" dirty="0">
                <a:solidFill>
                  <a:srgbClr val="FF0000"/>
                </a:solidFill>
                <a:latin typeface="Aarco" pitchFamily="2" charset="0"/>
              </a:rPr>
              <a:t>anger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Clr>
                <a:srgbClr val="FF0000"/>
              </a:buClr>
              <a:buFont typeface="Wingdings" pitchFamily="2" charset="2"/>
              <a:buNone/>
              <a:defRPr/>
            </a:pPr>
            <a:r>
              <a:rPr lang="en-AU" sz="3600" dirty="0">
                <a:solidFill>
                  <a:srgbClr val="FF0000"/>
                </a:solidFill>
              </a:rPr>
              <a:t> Anger </a:t>
            </a:r>
            <a:r>
              <a:rPr lang="en-AU" sz="3600" u="sng" dirty="0">
                <a:solidFill>
                  <a:srgbClr val="FF0000"/>
                </a:solidFill>
              </a:rPr>
              <a:t>causes</a:t>
            </a:r>
            <a:r>
              <a:rPr lang="en-AU" sz="3600" dirty="0">
                <a:solidFill>
                  <a:srgbClr val="FF0000"/>
                </a:solidFill>
              </a:rPr>
              <a:t> violence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Many people are quite violent without being angry (instrumental violence)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Other people are frequently angry but never violent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Women are just as angry as men, but far less violent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Most people are only violent to ‘safe’ targets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AU" dirty="0"/>
              <a:t>Pride, loyalty, desire to control all </a:t>
            </a:r>
            <a:r>
              <a:rPr lang="en-AU" b="1" dirty="0"/>
              <a:t>just</a:t>
            </a:r>
            <a:r>
              <a:rPr lang="en-AU" dirty="0"/>
              <a:t> as important as anger in most violence</a:t>
            </a:r>
          </a:p>
        </p:txBody>
      </p:sp>
      <p:pic>
        <p:nvPicPr>
          <p:cNvPr id="7172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12360" y="4941168"/>
            <a:ext cx="108743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2" name="Line 16"/>
          <p:cNvSpPr>
            <a:spLocks noChangeShapeType="1"/>
          </p:cNvSpPr>
          <p:nvPr/>
        </p:nvSpPr>
        <p:spPr bwMode="auto">
          <a:xfrm>
            <a:off x="2411413" y="5373688"/>
            <a:ext cx="504825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AU"/>
          </a:p>
        </p:txBody>
      </p:sp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611188" y="908050"/>
            <a:ext cx="3959225" cy="466725"/>
          </a:xfrm>
          <a:prstGeom prst="rect">
            <a:avLst/>
          </a:prstGeom>
          <a:solidFill>
            <a:srgbClr val="00B0F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en-AU" sz="2400" dirty="0">
                <a:latin typeface="Arial" pitchFamily="34" charset="0"/>
              </a:rPr>
              <a:t>Someone else’s behaviour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148263" y="765175"/>
            <a:ext cx="3384550" cy="701675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2000" dirty="0">
                <a:latin typeface="Arial" pitchFamily="34" charset="0"/>
              </a:rPr>
              <a:t>Their choice, possibly influenced by our actions</a:t>
            </a:r>
          </a:p>
        </p:txBody>
      </p:sp>
      <p:sp>
        <p:nvSpPr>
          <p:cNvPr id="4103" name="Line 7"/>
          <p:cNvSpPr>
            <a:spLocks noChangeShapeType="1"/>
          </p:cNvSpPr>
          <p:nvPr/>
        </p:nvSpPr>
        <p:spPr bwMode="auto">
          <a:xfrm>
            <a:off x="2411413" y="1341438"/>
            <a:ext cx="0" cy="7191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en-AU"/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11188" y="2060575"/>
            <a:ext cx="3959225" cy="831850"/>
          </a:xfrm>
          <a:prstGeom prst="rect">
            <a:avLst/>
          </a:prstGeom>
          <a:solidFill>
            <a:srgbClr val="00B0F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en-AU" sz="2400" dirty="0">
                <a:latin typeface="Arial" pitchFamily="34" charset="0"/>
              </a:rPr>
              <a:t>Our interpretation of their intention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5219700" y="1916113"/>
            <a:ext cx="3384550" cy="1311275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2000" dirty="0">
                <a:latin typeface="Arial" pitchFamily="34" charset="0"/>
              </a:rPr>
              <a:t>Our choice, though we seldom think about it, people vary greatly in perceptions of threat</a:t>
            </a:r>
            <a:r>
              <a:rPr lang="en-AU" dirty="0">
                <a:latin typeface="Arial" pitchFamily="34" charset="0"/>
              </a:rPr>
              <a:t> </a:t>
            </a:r>
          </a:p>
        </p:txBody>
      </p:sp>
      <p:sp>
        <p:nvSpPr>
          <p:cNvPr id="4106" name="Line 10"/>
          <p:cNvSpPr>
            <a:spLocks noChangeShapeType="1"/>
          </p:cNvSpPr>
          <p:nvPr/>
        </p:nvSpPr>
        <p:spPr bwMode="auto">
          <a:xfrm>
            <a:off x="2411413" y="2925763"/>
            <a:ext cx="0" cy="7191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en-AU"/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5364163" y="3500438"/>
            <a:ext cx="3384550" cy="701675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2000" dirty="0">
                <a:latin typeface="Arial" pitchFamily="34" charset="0"/>
              </a:rPr>
              <a:t>Some choice, though may </a:t>
            </a:r>
            <a:r>
              <a:rPr lang="en-AU" sz="2000" b="1" dirty="0">
                <a:latin typeface="Arial" pitchFamily="34" charset="0"/>
              </a:rPr>
              <a:t>feel</a:t>
            </a:r>
            <a:r>
              <a:rPr lang="en-AU" sz="2000" dirty="0">
                <a:latin typeface="Arial" pitchFamily="34" charset="0"/>
              </a:rPr>
              <a:t> out of our control</a:t>
            </a:r>
          </a:p>
        </p:txBody>
      </p:sp>
      <p:sp>
        <p:nvSpPr>
          <p:cNvPr id="4109" name="Line 13"/>
          <p:cNvSpPr>
            <a:spLocks noChangeShapeType="1"/>
          </p:cNvSpPr>
          <p:nvPr/>
        </p:nvSpPr>
        <p:spPr bwMode="auto">
          <a:xfrm>
            <a:off x="2411413" y="4149725"/>
            <a:ext cx="0" cy="7191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en-AU"/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611188" y="4868863"/>
            <a:ext cx="3959225" cy="466725"/>
          </a:xfrm>
          <a:prstGeom prst="rect">
            <a:avLst/>
          </a:prstGeom>
          <a:solidFill>
            <a:srgbClr val="00B0F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en-AU" sz="2400" dirty="0">
                <a:latin typeface="Arial" pitchFamily="34" charset="0"/>
              </a:rPr>
              <a:t>Our behaviour</a:t>
            </a:r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5292725" y="4724400"/>
            <a:ext cx="3384550" cy="1006475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2000" b="1" dirty="0">
                <a:latin typeface="Arial" pitchFamily="34" charset="0"/>
              </a:rPr>
              <a:t>Entirely</a:t>
            </a:r>
            <a:r>
              <a:rPr lang="en-AU" sz="2000" dirty="0">
                <a:latin typeface="Arial" pitchFamily="34" charset="0"/>
              </a:rPr>
              <a:t> our choice, though rage or despair may make us feel we have no options</a:t>
            </a: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611188" y="3644900"/>
            <a:ext cx="3959225" cy="466725"/>
          </a:xfrm>
          <a:prstGeom prst="rect">
            <a:avLst/>
          </a:prstGeom>
          <a:solidFill>
            <a:srgbClr val="00B0F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en-AU" sz="2400" dirty="0">
                <a:latin typeface="Arial" pitchFamily="34" charset="0"/>
              </a:rPr>
              <a:t>Our emotional reaction</a:t>
            </a:r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2843213" y="5876925"/>
            <a:ext cx="6049962" cy="711200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2000" dirty="0">
                <a:latin typeface="Arial" pitchFamily="34" charset="0"/>
              </a:rPr>
              <a:t>Other people </a:t>
            </a:r>
            <a:r>
              <a:rPr lang="en-AU" sz="2000" b="1" dirty="0">
                <a:latin typeface="Arial" pitchFamily="34" charset="0"/>
              </a:rPr>
              <a:t>far</a:t>
            </a:r>
            <a:r>
              <a:rPr lang="en-AU" sz="2000" dirty="0">
                <a:latin typeface="Arial" pitchFamily="34" charset="0"/>
              </a:rPr>
              <a:t> more likely to react negatively when we are negative (short &amp; long term)</a:t>
            </a:r>
          </a:p>
        </p:txBody>
      </p:sp>
      <p:sp>
        <p:nvSpPr>
          <p:cNvPr id="4114" name="Line 18"/>
          <p:cNvSpPr>
            <a:spLocks noChangeShapeType="1"/>
          </p:cNvSpPr>
          <p:nvPr/>
        </p:nvSpPr>
        <p:spPr bwMode="auto">
          <a:xfrm flipH="1" flipV="1">
            <a:off x="4572000" y="1412875"/>
            <a:ext cx="720725" cy="4464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2" grpId="0" animBg="1"/>
      <p:bldP spid="4102" grpId="0" animBg="1"/>
      <p:bldP spid="4103" grpId="0" animBg="1"/>
      <p:bldP spid="4104" grpId="0" animBg="1"/>
      <p:bldP spid="4105" grpId="0" animBg="1"/>
      <p:bldP spid="4106" grpId="0" animBg="1"/>
      <p:bldP spid="4108" grpId="0" animBg="1"/>
      <p:bldP spid="4109" grpId="0" animBg="1"/>
      <p:bldP spid="4110" grpId="0" animBg="1"/>
      <p:bldP spid="4111" grpId="0" animBg="1"/>
      <p:bldP spid="4107" grpId="0" animBg="1"/>
      <p:bldP spid="4113" grpId="0" animBg="1"/>
      <p:bldP spid="41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dirty="0"/>
              <a:t>                Myths of </a:t>
            </a:r>
            <a:r>
              <a:rPr lang="en-AU" dirty="0">
                <a:solidFill>
                  <a:srgbClr val="FF0000"/>
                </a:solidFill>
                <a:latin typeface="Aarco" pitchFamily="2" charset="0"/>
              </a:rPr>
              <a:t>anger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AU" sz="3600" dirty="0">
                <a:solidFill>
                  <a:srgbClr val="FF0000"/>
                </a:solidFill>
              </a:rPr>
              <a:t>Anger builds up and needs release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dirty="0"/>
              <a:t>Resentments, habits and negative cycles all </a:t>
            </a:r>
            <a:r>
              <a:rPr lang="en-AU" b="1" dirty="0"/>
              <a:t>do</a:t>
            </a:r>
            <a:r>
              <a:rPr lang="en-AU" dirty="0"/>
              <a:t> build up over time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dirty="0"/>
              <a:t>Anger is </a:t>
            </a:r>
            <a:r>
              <a:rPr lang="en-AU" b="1" dirty="0"/>
              <a:t>not</a:t>
            </a:r>
            <a:r>
              <a:rPr lang="en-AU" dirty="0"/>
              <a:t> a substance and can’t be stored in the nervous system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dirty="0"/>
              <a:t>Acting angry makes us more angry (habits of feelings, thoughts as well as actions)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dirty="0"/>
              <a:t>Downward spirals in relationships can result in more negative behaviour </a:t>
            </a:r>
          </a:p>
        </p:txBody>
      </p:sp>
      <p:pic>
        <p:nvPicPr>
          <p:cNvPr id="7" name="Picture 2" descr="Funny Furious Angry Stick Figure Clenched Fists Stock Vector ...">
            <a:extLst>
              <a:ext uri="{FF2B5EF4-FFF2-40B4-BE49-F238E27FC236}">
                <a16:creationId xmlns:a16="http://schemas.microsoft.com/office/drawing/2014/main" id="{4911B1AE-8BD3-4FFA-BA9D-22C5DBA9E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420" y="5309186"/>
            <a:ext cx="1573628" cy="157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F38BC-8F39-4562-80BC-C30F69FFA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/>
              <a:t>Myths of </a:t>
            </a:r>
            <a:r>
              <a:rPr lang="en-AU" dirty="0">
                <a:solidFill>
                  <a:srgbClr val="FF0000"/>
                </a:solidFill>
                <a:latin typeface="Aarco" pitchFamily="2" charset="0"/>
              </a:rPr>
              <a:t>anger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10B7C9C-F665-4419-8C21-5D44587D2975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12648" y="1471332"/>
            <a:ext cx="7270152" cy="515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6913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3600" dirty="0"/>
              <a:t> Problems with</a:t>
            </a:r>
            <a:r>
              <a:rPr lang="en-AU" sz="3600" dirty="0">
                <a:solidFill>
                  <a:srgbClr val="FF0000"/>
                </a:solidFill>
                <a:latin typeface="Aarco" pitchFamily="2" charset="0"/>
              </a:rPr>
              <a:t> anger </a:t>
            </a:r>
            <a:r>
              <a:rPr lang="en-AU" sz="3600" dirty="0"/>
              <a:t>Management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AU" dirty="0"/>
              <a:t>Anger is only part of the picture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dirty="0"/>
              <a:t>Anger is often used as an excuse for abuse – so focussing on anger not always useful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dirty="0"/>
              <a:t>Motivation usually needs to be cultivated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dirty="0"/>
              <a:t>Motivation may vanish when individual feels justified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dirty="0"/>
              <a:t>Once in a rage we don’t </a:t>
            </a:r>
            <a:r>
              <a:rPr lang="en-AU" b="1" dirty="0"/>
              <a:t>want</a:t>
            </a:r>
            <a:r>
              <a:rPr lang="en-AU" dirty="0"/>
              <a:t> to calm down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dirty="0"/>
              <a:t>Most rage is </a:t>
            </a:r>
            <a:r>
              <a:rPr lang="en-AU" b="1" dirty="0"/>
              <a:t>Righteous</a:t>
            </a:r>
            <a:r>
              <a:rPr lang="en-AU" dirty="0"/>
              <a:t> rage!</a:t>
            </a:r>
          </a:p>
          <a:p>
            <a:pPr eaLnBrk="1" hangingPunct="1">
              <a:lnSpc>
                <a:spcPct val="90000"/>
              </a:lnSpc>
              <a:defRPr/>
            </a:pPr>
            <a:endParaRPr lang="en-AU" dirty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9394" y="4825365"/>
            <a:ext cx="1200150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3600" dirty="0"/>
              <a:t>     Problems with</a:t>
            </a:r>
            <a:r>
              <a:rPr lang="en-AU" sz="4000" dirty="0">
                <a:solidFill>
                  <a:srgbClr val="FF0000"/>
                </a:solidFill>
                <a:latin typeface="Baby Kruffy" pitchFamily="2" charset="0"/>
              </a:rPr>
              <a:t> anger</a:t>
            </a:r>
            <a:r>
              <a:rPr lang="en-AU" sz="4000" dirty="0">
                <a:latin typeface="Baby Kruffy" pitchFamily="2" charset="0"/>
              </a:rPr>
              <a:t> </a:t>
            </a:r>
            <a:r>
              <a:rPr lang="en-AU" sz="3600" dirty="0"/>
              <a:t>Management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/>
              <a:t>People may make themselves angry in order to achieve a goal (control, power, excitement, attention)</a:t>
            </a:r>
          </a:p>
          <a:p>
            <a:pPr eaLnBrk="1" hangingPunct="1">
              <a:defRPr/>
            </a:pPr>
            <a:r>
              <a:rPr lang="en-AU"/>
              <a:t>Attitude change often necessary before any techniques will be used</a:t>
            </a:r>
          </a:p>
          <a:p>
            <a:pPr eaLnBrk="1" hangingPunct="1">
              <a:defRPr/>
            </a:pPr>
            <a:r>
              <a:rPr lang="en-AU"/>
              <a:t>… but attitude change and techniques can reinforce each other</a:t>
            </a:r>
          </a:p>
          <a:p>
            <a:pPr eaLnBrk="1" hangingPunct="1">
              <a:defRPr/>
            </a:pPr>
            <a:endParaRPr lang="en-A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3B6B99-DC28-493B-88E6-1B7D207AE1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144" y="4532000"/>
            <a:ext cx="3135057" cy="2188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     Anger de-fusing techniques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AU" dirty="0"/>
              <a:t>Distracting and slowing techniques</a:t>
            </a:r>
          </a:p>
          <a:p>
            <a:r>
              <a:rPr lang="en-AU" dirty="0"/>
              <a:t>Relaxation and calming techniques</a:t>
            </a:r>
          </a:p>
          <a:p>
            <a:r>
              <a:rPr lang="en-AU" dirty="0"/>
              <a:t>Countering winding-up thoughts</a:t>
            </a:r>
          </a:p>
          <a:p>
            <a:r>
              <a:rPr lang="en-AU" dirty="0"/>
              <a:t>Using winding-down thoughts</a:t>
            </a:r>
          </a:p>
          <a:p>
            <a:r>
              <a:rPr lang="en-AU" dirty="0"/>
              <a:t>Focusing on longer-term outcomes</a:t>
            </a:r>
          </a:p>
          <a:p>
            <a:r>
              <a:rPr lang="en-AU" dirty="0"/>
              <a:t>Fostering victim empathy</a:t>
            </a:r>
          </a:p>
          <a:p>
            <a:r>
              <a:rPr lang="en-AU" dirty="0"/>
              <a:t>Teaching/encouraging alternative communication and problem solving strategies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523875" y="228600"/>
            <a:ext cx="81534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/>
              <a:t>     Attitudes that increase</a:t>
            </a:r>
            <a:r>
              <a:rPr lang="en-US" dirty="0"/>
              <a:t> </a:t>
            </a:r>
            <a:r>
              <a:rPr lang="en-AU" sz="4000" dirty="0">
                <a:solidFill>
                  <a:srgbClr val="FF0000"/>
                </a:solidFill>
                <a:latin typeface="Aarco" pitchFamily="2" charset="0"/>
              </a:rPr>
              <a:t>anger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en-US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Defensiveness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Self-centeredness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Competitiveness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Entitlement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Lack of trust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Equating power over others with strength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Desire to control others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Macho ideals</a:t>
            </a:r>
            <a:endParaRPr lang="en-AU" dirty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7150" y="1700808"/>
            <a:ext cx="2736850" cy="24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1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16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16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16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3600" dirty="0"/>
              <a:t>          Anti- </a:t>
            </a:r>
            <a:r>
              <a:rPr lang="en-AU" sz="3600" dirty="0">
                <a:solidFill>
                  <a:srgbClr val="FF0000"/>
                </a:solidFill>
                <a:latin typeface="Aarco" pitchFamily="2" charset="0"/>
              </a:rPr>
              <a:t>anger</a:t>
            </a:r>
            <a:r>
              <a:rPr lang="en-AU" sz="3600" dirty="0"/>
              <a:t>  affirmations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AU" sz="2800"/>
              <a:t>“People have the right to make mistakes.”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AU" sz="2800"/>
              <a:t>“I don’t have to prove anything to anyone.”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AU" sz="2800"/>
              <a:t>“The world doesn’t have to be perfect for me to be happy and get along with people.”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AU" sz="2800"/>
              <a:t>“If other people are irresponsible, rude or thoughtless it doesn’t help if I act the same way.”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AU" sz="2800"/>
              <a:t>“Aggression is childish, not manly.  I must get rid of stupid ideas about being macho.”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AU" sz="2800"/>
              <a:t>“My rage and anger are usually childish.  I can tell my inner brat to go to hell!”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AU" sz="2800"/>
              <a:t>“I look like an idiot when I’m in a rage.”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AU" sz="2800"/>
              <a:t>“Self control is strength, lashing out is weakness.”</a:t>
            </a:r>
          </a:p>
        </p:txBody>
      </p:sp>
      <p:pic>
        <p:nvPicPr>
          <p:cNvPr id="16388" name="Picture 7" descr="so01663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-30957"/>
            <a:ext cx="1763712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4" name="Picture 3" descr="WIC Logo.jpg">
            <a:extLst>
              <a:ext uri="{FF2B5EF4-FFF2-40B4-BE49-F238E27FC236}">
                <a16:creationId xmlns:a16="http://schemas.microsoft.com/office/drawing/2014/main" id="{150E29D9-43B1-41C1-8CF5-16CC5A1652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7764" y="558508"/>
            <a:ext cx="4248472" cy="5650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6BB3B-F567-499F-BA87-5BD20FE5CE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ustom 4">
      <a:dk1>
        <a:sysClr val="windowText" lastClr="000000"/>
      </a:dk1>
      <a:lt1>
        <a:srgbClr val="FFFFFF"/>
      </a:lt1>
      <a:dk2>
        <a:srgbClr val="465466"/>
      </a:dk2>
      <a:lt2>
        <a:srgbClr val="BBD7F8"/>
      </a:lt2>
      <a:accent1>
        <a:srgbClr val="80B606"/>
      </a:accent1>
      <a:accent2>
        <a:srgbClr val="E29F1D"/>
      </a:accent2>
      <a:accent3>
        <a:srgbClr val="2397E2"/>
      </a:accent3>
      <a:accent4>
        <a:srgbClr val="35ACA2"/>
      </a:accent4>
      <a:accent5>
        <a:srgbClr val="5430BB"/>
      </a:accent5>
      <a:accent6>
        <a:srgbClr val="8D34E0"/>
      </a:accent6>
      <a:hlink>
        <a:srgbClr val="00B0F0"/>
      </a:hlink>
      <a:folHlink>
        <a:srgbClr val="0070C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lit">
  <a:themeElements>
    <a:clrScheme name="Slit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Slit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lit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t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1359</Words>
  <Application>Microsoft Office PowerPoint</Application>
  <PresentationFormat>On-screen Show (4:3)</PresentationFormat>
  <Paragraphs>147</Paragraphs>
  <Slides>15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29" baseType="lpstr">
      <vt:lpstr>Aarco</vt:lpstr>
      <vt:lpstr>Arial</vt:lpstr>
      <vt:lpstr>Arial Rounded MT Bold</vt:lpstr>
      <vt:lpstr>Baby Kruffy</vt:lpstr>
      <vt:lpstr>Calibri</vt:lpstr>
      <vt:lpstr>Calibri Light</vt:lpstr>
      <vt:lpstr>Tahoma</vt:lpstr>
      <vt:lpstr>Tw Cen MT</vt:lpstr>
      <vt:lpstr>Wingdings</vt:lpstr>
      <vt:lpstr>Wingdings 2</vt:lpstr>
      <vt:lpstr>Median</vt:lpstr>
      <vt:lpstr>Custom Design</vt:lpstr>
      <vt:lpstr>1_Custom Design</vt:lpstr>
      <vt:lpstr>Slit</vt:lpstr>
      <vt:lpstr>Who’s in Charge? MYTHS  OF ANGER!</vt:lpstr>
      <vt:lpstr>Myths of anger</vt:lpstr>
      <vt:lpstr>Myths of anger</vt:lpstr>
      <vt:lpstr>Myths of anger</vt:lpstr>
      <vt:lpstr>                Myths of anger</vt:lpstr>
      <vt:lpstr>                  Myths of anger</vt:lpstr>
      <vt:lpstr>PowerPoint Presentation</vt:lpstr>
      <vt:lpstr>                Myths of anger</vt:lpstr>
      <vt:lpstr>Myths of anger</vt:lpstr>
      <vt:lpstr> Problems with anger Management</vt:lpstr>
      <vt:lpstr>     Problems with anger Management</vt:lpstr>
      <vt:lpstr>     Anger de-fusing techniques</vt:lpstr>
      <vt:lpstr>     Attitudes that increase anger</vt:lpstr>
      <vt:lpstr>          Anti- anger  affirmations</vt:lpstr>
      <vt:lpstr>PowerPoint Presentation</vt:lpstr>
    </vt:vector>
  </TitlesOfParts>
  <Company>Offshoot Films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 to Parent Violence</dc:title>
  <dc:creator>Cathy Press</dc:creator>
  <cp:lastModifiedBy>Carole Baker</cp:lastModifiedBy>
  <cp:revision>207</cp:revision>
  <cp:lastPrinted>2019-02-09T14:11:22Z</cp:lastPrinted>
  <dcterms:created xsi:type="dcterms:W3CDTF">2018-01-30T11:38:51Z</dcterms:created>
  <dcterms:modified xsi:type="dcterms:W3CDTF">2020-07-29T12:05:06Z</dcterms:modified>
</cp:coreProperties>
</file>